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sldIdLst>
    <p:sldId id="256" r:id="rId2"/>
    <p:sldId id="259" r:id="rId3"/>
    <p:sldId id="258" r:id="rId4"/>
    <p:sldId id="261" r:id="rId5"/>
    <p:sldId id="262" r:id="rId6"/>
    <p:sldId id="263" r:id="rId7"/>
    <p:sldId id="268" r:id="rId8"/>
    <p:sldId id="266" r:id="rId9"/>
    <p:sldId id="265"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January 25, 2021</a:t>
            </a:fld>
            <a:endParaRPr lang="en-US" dirty="0"/>
          </a:p>
        </p:txBody>
      </p:sp>
    </p:spTree>
    <p:extLst>
      <p:ext uri="{BB962C8B-B14F-4D97-AF65-F5344CB8AC3E}">
        <p14:creationId xmlns:p14="http://schemas.microsoft.com/office/powerpoint/2010/main" val="3589804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448056" y="1956816"/>
            <a:ext cx="11301984"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438912" y="6153912"/>
            <a:ext cx="3456432" cy="502920"/>
          </a:xfrm>
          <a:prstGeom prst="rect">
            <a:avLst/>
          </a:prstGeom>
        </p:spPr>
        <p:txBody>
          <a:bodyPr/>
          <a:lstStyle/>
          <a:p>
            <a:fld id="{53CF612A-4CB0-4F57-9A87-F049CECB184D}" type="datetime2">
              <a:rPr lang="en-US" smtClean="0"/>
              <a:t>Monday, January 25, 2021</a:t>
            </a:fld>
            <a:endParaRPr lang="en-US"/>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18090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10232136" y="448056"/>
            <a:ext cx="1581912"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438912" y="438912"/>
            <a:ext cx="9436608"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438912" y="6153912"/>
            <a:ext cx="3456432" cy="502920"/>
          </a:xfrm>
          <a:prstGeom prst="rect">
            <a:avLst/>
          </a:prstGeom>
        </p:spPr>
        <p:txBody>
          <a:bodyPr/>
          <a:lstStyle/>
          <a:p>
            <a:fld id="{8F397F40-C8F7-4897-A6B8-241042F913A9}" type="datetime2">
              <a:rPr lang="en-US" smtClean="0"/>
              <a:t>Monday, January 25, 2021</a:t>
            </a:fld>
            <a:endParaRPr lang="en-US"/>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078581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448056" y="1735200"/>
            <a:ext cx="112932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January 25, 2021</a:t>
            </a:fld>
            <a:endParaRPr lang="en-US" dirty="0"/>
          </a:p>
        </p:txBody>
      </p:sp>
    </p:spTree>
    <p:extLst>
      <p:ext uri="{BB962C8B-B14F-4D97-AF65-F5344CB8AC3E}">
        <p14:creationId xmlns:p14="http://schemas.microsoft.com/office/powerpoint/2010/main" val="4164960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448056" y="448056"/>
            <a:ext cx="11311128" cy="3401568"/>
          </a:xfrm>
        </p:spPr>
        <p:txBody>
          <a:bodyPr anchor="b">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448056" y="4471416"/>
            <a:ext cx="11292840" cy="1481328"/>
          </a:xfrm>
        </p:spPr>
        <p:txBody>
          <a:bodyPr/>
          <a:lstStyle>
            <a:lvl1pPr marL="0" indent="0">
              <a:lnSpc>
                <a:spcPct val="120000"/>
              </a:lnSpc>
              <a:buNone/>
              <a:defRPr sz="2400">
                <a:solidFill>
                  <a:schemeClr val="tx2">
                    <a:alpha val="5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438912" y="6153912"/>
            <a:ext cx="3456432" cy="502920"/>
          </a:xfrm>
          <a:prstGeom prst="rect">
            <a:avLst/>
          </a:prstGeom>
        </p:spPr>
        <p:txBody>
          <a:bodyPr/>
          <a:lstStyle/>
          <a:p>
            <a:fld id="{10EDCA73-0A86-4195-A787-75037827079D}" type="datetime2">
              <a:rPr lang="en-US" smtClean="0"/>
              <a:t>Monday, January 25, 2021</a:t>
            </a:fld>
            <a:endParaRPr lang="en-US"/>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a:t>
            </a:fld>
            <a:endParaRPr lang="en-US"/>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057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448056" y="1735200"/>
            <a:ext cx="5431536" cy="4214750"/>
          </a:xfrm>
        </p:spPr>
        <p:txBody>
          <a:bodyPr/>
          <a:lstStyle>
            <a:lvl1pPr marL="450000">
              <a:defRPr/>
            </a:lvl1pPr>
            <a:lvl2pPr marL="900000">
              <a:defRPr/>
            </a:lvl2pPr>
            <a:lvl3pPr marL="1350000">
              <a:defRPr/>
            </a:lvl3pPr>
            <a:lvl4pPr marL="1800000">
              <a:defRPr/>
            </a:lvl4pPr>
            <a:lvl5pPr marL="22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6309360" y="1735200"/>
            <a:ext cx="5431536" cy="4214750"/>
          </a:xfrm>
        </p:spPr>
        <p:txBody>
          <a:bodyPr/>
          <a:lstStyle>
            <a:lvl2pPr marL="900000">
              <a:defRPr/>
            </a:lvl2pPr>
            <a:lvl3pPr marL="1350000">
              <a:defRPr/>
            </a:lvl3pPr>
            <a:lvl4pPr marL="1800000">
              <a:defRPr/>
            </a:lvl4pPr>
            <a:lvl5pPr marL="243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438912" y="6153912"/>
            <a:ext cx="3456432" cy="502920"/>
          </a:xfrm>
          <a:prstGeom prst="rect">
            <a:avLst/>
          </a:prstGeom>
        </p:spPr>
        <p:txBody>
          <a:bodyPr/>
          <a:lstStyle/>
          <a:p>
            <a:fld id="{83C75374-B296-498E-A935-80631EA9020D}" type="datetime2">
              <a:rPr lang="en-US" smtClean="0"/>
              <a:t>Monday, January 25, 2021</a:t>
            </a:fld>
            <a:endParaRPr lang="en-US"/>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2300927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448056" y="388800"/>
            <a:ext cx="11311128"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448056"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448056"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6309360"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6309360"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438912" y="6153912"/>
            <a:ext cx="3456432" cy="502920"/>
          </a:xfrm>
          <a:prstGeom prst="rect">
            <a:avLst/>
          </a:prstGeom>
        </p:spPr>
        <p:txBody>
          <a:bodyPr/>
          <a:lstStyle/>
          <a:p>
            <a:fld id="{B098B728-214A-4ABC-8432-5B3A5A66A987}" type="datetime2">
              <a:rPr lang="en-US" smtClean="0"/>
              <a:t>Monday, January 25, 2021</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251916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448056" y="388800"/>
            <a:ext cx="11311128"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438912" y="6153912"/>
            <a:ext cx="3456432" cy="502920"/>
          </a:xfrm>
          <a:prstGeom prst="rect">
            <a:avLst/>
          </a:prstGeom>
        </p:spPr>
        <p:txBody>
          <a:bodyPr/>
          <a:lstStyle/>
          <a:p>
            <a:fld id="{015F02D0-6806-43AF-9888-2359BF40C204}" type="datetime2">
              <a:rPr lang="en-US" smtClean="0"/>
              <a:t>Monday, January 25, 2021</a:t>
            </a:fld>
            <a:endParaRPr lang="en-US"/>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2466038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438912" y="6153912"/>
            <a:ext cx="3456432" cy="502920"/>
          </a:xfrm>
          <a:prstGeom prst="rect">
            <a:avLst/>
          </a:prstGeom>
        </p:spPr>
        <p:txBody>
          <a:bodyPr/>
          <a:lstStyle/>
          <a:p>
            <a:fld id="{8EE14D2D-B1AF-4197-82D6-FC1F8BD05681}" type="datetime2">
              <a:rPr lang="en-US" smtClean="0"/>
              <a:t>Monday, January 25, 2021</a:t>
            </a:fld>
            <a:endParaRPr lang="en-US"/>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85052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4370832" y="393192"/>
            <a:ext cx="7379208" cy="5559552"/>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448056" y="1733550"/>
            <a:ext cx="3447288" cy="421919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438912" y="6153912"/>
            <a:ext cx="3456432" cy="502920"/>
          </a:xfrm>
          <a:prstGeom prst="rect">
            <a:avLst/>
          </a:prstGeom>
        </p:spPr>
        <p:txBody>
          <a:bodyPr/>
          <a:lstStyle/>
          <a:p>
            <a:fld id="{98771CEB-9838-4245-91B8-EFBAFE2D8B44}" type="datetime2">
              <a:rPr lang="en-US" smtClean="0"/>
              <a:t>Monday, January 25, 2021</a:t>
            </a:fld>
            <a:endParaRPr lang="en-US"/>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342254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4370832" y="441324"/>
            <a:ext cx="7373112" cy="5511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448056" y="1735200"/>
            <a:ext cx="3447288" cy="42147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438912" y="6153912"/>
            <a:ext cx="3456432" cy="502920"/>
          </a:xfrm>
          <a:prstGeom prst="rect">
            <a:avLst/>
          </a:prstGeom>
        </p:spPr>
        <p:txBody>
          <a:bodyPr/>
          <a:lstStyle/>
          <a:p>
            <a:fld id="{51D3F6BF-A585-41F8-88DF-7E5D069F892A}" type="datetime2">
              <a:rPr lang="en-US" smtClean="0"/>
              <a:t>Monday, January 25, 2021</a:t>
            </a:fld>
            <a:endParaRPr lang="en-US"/>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034384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January 25, 2021</a:t>
            </a:fld>
            <a:endParaRPr lang="en-US" dirty="0"/>
          </a:p>
        </p:txBody>
      </p:sp>
    </p:spTree>
    <p:extLst>
      <p:ext uri="{BB962C8B-B14F-4D97-AF65-F5344CB8AC3E}">
        <p14:creationId xmlns:p14="http://schemas.microsoft.com/office/powerpoint/2010/main" val="2424030781"/>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03" r:id="rId6"/>
    <p:sldLayoutId id="2147483699" r:id="rId7"/>
    <p:sldLayoutId id="2147483700" r:id="rId8"/>
    <p:sldLayoutId id="2147483701" r:id="rId9"/>
    <p:sldLayoutId id="2147483702" r:id="rId10"/>
    <p:sldLayoutId id="2147483704" r:id="rId11"/>
  </p:sldLayoutIdLst>
  <p:hf sldNum="0" hdr="0" ftr="0" dt="0"/>
  <p:txStyles>
    <p:titleStyle>
      <a:lvl1pPr algn="l" defTabSz="914400" rtl="0" eaLnBrk="1" latinLnBrk="0" hangingPunct="1">
        <a:lnSpc>
          <a:spcPct val="90000"/>
        </a:lnSpc>
        <a:spcBef>
          <a:spcPct val="0"/>
        </a:spcBef>
        <a:buNone/>
        <a:defRPr sz="2800" i="1" kern="1200">
          <a:solidFill>
            <a:schemeClr val="tx2"/>
          </a:solidFill>
          <a:latin typeface="+mj-lt"/>
          <a:ea typeface="+mj-ea"/>
          <a:cs typeface="+mj-cs"/>
        </a:defRPr>
      </a:lvl1pPr>
    </p:titleStyle>
    <p:bodyStyle>
      <a:lvl1pPr marL="450000" indent="-448056" algn="l" defTabSz="914400" rtl="0" eaLnBrk="1" latinLnBrk="0" hangingPunct="1">
        <a:lnSpc>
          <a:spcPct val="140000"/>
        </a:lnSpc>
        <a:spcBef>
          <a:spcPts val="1000"/>
        </a:spcBef>
        <a:buFont typeface="Calibri Light" panose="020F0302020204030204" pitchFamily="34" charset="0"/>
        <a:buChar char="→"/>
        <a:defRPr sz="1800" kern="1200">
          <a:solidFill>
            <a:schemeClr val="tx2">
              <a:alpha val="55000"/>
            </a:schemeClr>
          </a:solidFill>
          <a:latin typeface="+mn-lt"/>
          <a:ea typeface="+mn-ea"/>
          <a:cs typeface="+mn-cs"/>
        </a:defRPr>
      </a:lvl1pPr>
      <a:lvl2pPr marL="9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2pPr>
      <a:lvl3pPr marL="13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3pPr>
      <a:lvl4pPr marL="180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4pPr>
      <a:lvl5pPr marL="2250000" indent="-448056" algn="l" defTabSz="914400" rtl="0" eaLnBrk="1" latinLnBrk="0" hangingPunct="1">
        <a:lnSpc>
          <a:spcPct val="140000"/>
        </a:lnSpc>
        <a:spcBef>
          <a:spcPts val="500"/>
        </a:spcBef>
        <a:buFont typeface="Calibri Light" panose="020F0302020204030204" pitchFamily="34" charset="0"/>
        <a:buChar char="→"/>
        <a:defRPr sz="18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hyperlink" Target="mailto:emily.mew@use.salvationarmy.org" TargetMode="External"/><Relationship Id="rId2" Type="http://schemas.openxmlformats.org/officeDocument/2006/relationships/hyperlink" Target="mailto:George.Heake@teamrubiconusa.org" TargetMode="External"/><Relationship Id="rId1" Type="http://schemas.openxmlformats.org/officeDocument/2006/relationships/slideLayout" Target="../slideLayouts/slideLayout7.xml"/><Relationship Id="rId6" Type="http://schemas.openxmlformats.org/officeDocument/2006/relationships/hyperlink" Target="mailto:mavoad@gmail.com" TargetMode="External"/><Relationship Id="rId5" Type="http://schemas.openxmlformats.org/officeDocument/2006/relationships/hyperlink" Target="mailto:eric.olsen@teamrubiconusa.org" TargetMode="External"/><Relationship Id="rId4" Type="http://schemas.openxmlformats.org/officeDocument/2006/relationships/hyperlink" Target="mailto:Lucy.Costa@redcros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5F57220-B3BC-40FE-9FA8-28584D25C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E055F7-4AC9-45AE-876E-9F1D9A0C2B26}"/>
              </a:ext>
            </a:extLst>
          </p:cNvPr>
          <p:cNvSpPr>
            <a:spLocks noGrp="1"/>
          </p:cNvSpPr>
          <p:nvPr>
            <p:ph type="ctrTitle"/>
          </p:nvPr>
        </p:nvSpPr>
        <p:spPr>
          <a:xfrm>
            <a:off x="7184203" y="628928"/>
            <a:ext cx="4337800" cy="899406"/>
          </a:xfrm>
        </p:spPr>
        <p:txBody>
          <a:bodyPr anchor="t">
            <a:normAutofit/>
          </a:bodyPr>
          <a:lstStyle/>
          <a:p>
            <a:pPr algn="ctr"/>
            <a:r>
              <a:rPr lang="en-US" sz="4800" dirty="0"/>
              <a:t>MA VOAD</a:t>
            </a:r>
          </a:p>
        </p:txBody>
      </p:sp>
      <p:sp>
        <p:nvSpPr>
          <p:cNvPr id="3" name="Subtitle 2">
            <a:extLst>
              <a:ext uri="{FF2B5EF4-FFF2-40B4-BE49-F238E27FC236}">
                <a16:creationId xmlns:a16="http://schemas.microsoft.com/office/drawing/2014/main" id="{3F1F3952-4B8F-41EB-BB27-14C1546D90D5}"/>
              </a:ext>
            </a:extLst>
          </p:cNvPr>
          <p:cNvSpPr>
            <a:spLocks noGrp="1"/>
          </p:cNvSpPr>
          <p:nvPr>
            <p:ph type="subTitle" idx="1"/>
          </p:nvPr>
        </p:nvSpPr>
        <p:spPr>
          <a:xfrm>
            <a:off x="7904491" y="1438176"/>
            <a:ext cx="3786188" cy="5252529"/>
          </a:xfrm>
        </p:spPr>
        <p:txBody>
          <a:bodyPr>
            <a:noAutofit/>
          </a:bodyPr>
          <a:lstStyle/>
          <a:p>
            <a:pPr>
              <a:lnSpc>
                <a:spcPct val="110000"/>
              </a:lnSpc>
            </a:pPr>
            <a:r>
              <a:rPr lang="en-US" sz="2300" b="0" i="0" dirty="0">
                <a:effectLst/>
              </a:rPr>
              <a:t>The purpose and objectives of Massachusetts Voluntary Organizations Active in Disaster shall be to foster more effective service to people affected by disaster through communication, coordination, cooperation, collaboration, convening mechanisms and outreach.</a:t>
            </a:r>
            <a:endParaRPr lang="en-US" sz="2300" dirty="0"/>
          </a:p>
        </p:txBody>
      </p:sp>
      <p:pic>
        <p:nvPicPr>
          <p:cNvPr id="1026" name="Picture 2">
            <a:extLst>
              <a:ext uri="{FF2B5EF4-FFF2-40B4-BE49-F238E27FC236}">
                <a16:creationId xmlns:a16="http://schemas.microsoft.com/office/drawing/2014/main" id="{94D0102F-D32C-4FAB-93EA-07505EF9822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9332" y="1078631"/>
            <a:ext cx="6645600" cy="1861349"/>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E162CD6F-E89D-4CC2-BA38-20EB86002F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7600" y="450000"/>
            <a:ext cx="0" cy="59652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4">
            <a:extLst>
              <a:ext uri="{FF2B5EF4-FFF2-40B4-BE49-F238E27FC236}">
                <a16:creationId xmlns:a16="http://schemas.microsoft.com/office/drawing/2014/main" id="{1ADC355D-C12A-403B-A861-11052D5EC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568" y="3639702"/>
            <a:ext cx="1714500" cy="22955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767C76F-3E60-4A26-B2B4-93FFCE425C80}"/>
              </a:ext>
            </a:extLst>
          </p:cNvPr>
          <p:cNvSpPr txBox="1"/>
          <p:nvPr/>
        </p:nvSpPr>
        <p:spPr>
          <a:xfrm>
            <a:off x="5157651" y="5304264"/>
            <a:ext cx="2245519" cy="646331"/>
          </a:xfrm>
          <a:prstGeom prst="rect">
            <a:avLst/>
          </a:prstGeom>
          <a:noFill/>
        </p:spPr>
        <p:txBody>
          <a:bodyPr wrap="square" rtlCol="0">
            <a:spAutoFit/>
          </a:bodyPr>
          <a:lstStyle/>
          <a:p>
            <a:r>
              <a:rPr lang="en-US" dirty="0"/>
              <a:t>National VOAD &amp; 6-State VOAD</a:t>
            </a:r>
          </a:p>
        </p:txBody>
      </p:sp>
      <p:pic>
        <p:nvPicPr>
          <p:cNvPr id="1030" name="Picture 6">
            <a:extLst>
              <a:ext uri="{FF2B5EF4-FFF2-40B4-BE49-F238E27FC236}">
                <a16:creationId xmlns:a16="http://schemas.microsoft.com/office/drawing/2014/main" id="{E4C9075D-E3FC-41F3-80AD-1A7A89F5F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8657" y="3639702"/>
            <a:ext cx="1602051" cy="229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1877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E7AD0A-AFD0-4224-A4C0-1E867228F4C6}"/>
              </a:ext>
            </a:extLst>
          </p:cNvPr>
          <p:cNvSpPr txBox="1"/>
          <p:nvPr/>
        </p:nvSpPr>
        <p:spPr>
          <a:xfrm>
            <a:off x="6096000" y="514350"/>
            <a:ext cx="4495800" cy="6186309"/>
          </a:xfrm>
          <a:prstGeom prst="rect">
            <a:avLst/>
          </a:prstGeom>
          <a:noFill/>
        </p:spPr>
        <p:txBody>
          <a:bodyPr wrap="square" rtlCol="0">
            <a:spAutoFit/>
          </a:bodyPr>
          <a:lstStyle/>
          <a:p>
            <a:r>
              <a:rPr lang="en-US" b="0" i="0" dirty="0">
                <a:solidFill>
                  <a:schemeClr val="tx2">
                    <a:lumMod val="75000"/>
                  </a:schemeClr>
                </a:solidFill>
                <a:effectLst/>
                <a:latin typeface="verdana" panose="020B0604030504040204" pitchFamily="34" charset="0"/>
              </a:rPr>
              <a:t>George Heake </a:t>
            </a:r>
          </a:p>
          <a:p>
            <a:r>
              <a:rPr lang="en-US" b="0" i="1" dirty="0">
                <a:solidFill>
                  <a:schemeClr val="tx2">
                    <a:lumMod val="75000"/>
                  </a:schemeClr>
                </a:solidFill>
                <a:effectLst/>
                <a:latin typeface="verdana" panose="020B0604030504040204" pitchFamily="34" charset="0"/>
              </a:rPr>
              <a:t>Team Rubicon </a:t>
            </a:r>
          </a:p>
          <a:p>
            <a:r>
              <a:rPr lang="en-US" b="0" i="0" dirty="0">
                <a:solidFill>
                  <a:schemeClr val="tx2">
                    <a:lumMod val="75000"/>
                  </a:schemeClr>
                </a:solidFill>
                <a:effectLst/>
                <a:latin typeface="verdana" panose="020B0604030504040204" pitchFamily="34" charset="0"/>
                <a:hlinkClick r:id="rId2"/>
              </a:rPr>
              <a:t>George.Heake@teamrubiconusa.org</a:t>
            </a:r>
            <a:endParaRPr lang="en-US" b="0" i="0" dirty="0">
              <a:solidFill>
                <a:schemeClr val="tx2">
                  <a:lumMod val="75000"/>
                </a:schemeClr>
              </a:solidFill>
              <a:effectLst/>
              <a:latin typeface="verdana" panose="020B0604030504040204" pitchFamily="34" charset="0"/>
            </a:endParaRPr>
          </a:p>
          <a:p>
            <a:r>
              <a:rPr lang="en-US" dirty="0">
                <a:solidFill>
                  <a:schemeClr val="tx2">
                    <a:lumMod val="75000"/>
                  </a:schemeClr>
                </a:solidFill>
                <a:latin typeface="verdana" panose="020B0604030504040204" pitchFamily="34" charset="0"/>
              </a:rPr>
              <a:t>(413) 320-7264</a:t>
            </a:r>
            <a:endParaRPr lang="en-US" b="0" i="0" dirty="0">
              <a:solidFill>
                <a:schemeClr val="tx2">
                  <a:lumMod val="75000"/>
                </a:schemeClr>
              </a:solidFill>
              <a:effectLst/>
              <a:latin typeface="verdana" panose="020B0604030504040204" pitchFamily="34" charset="0"/>
            </a:endParaRPr>
          </a:p>
          <a:p>
            <a:br>
              <a:rPr lang="en-US" dirty="0">
                <a:solidFill>
                  <a:schemeClr val="tx2">
                    <a:lumMod val="75000"/>
                  </a:schemeClr>
                </a:solidFill>
              </a:rPr>
            </a:br>
            <a:r>
              <a:rPr lang="en-US" b="0" i="0" dirty="0">
                <a:solidFill>
                  <a:schemeClr val="tx2">
                    <a:lumMod val="75000"/>
                  </a:schemeClr>
                </a:solidFill>
                <a:effectLst/>
                <a:latin typeface="verdana" panose="020B0604030504040204" pitchFamily="34" charset="0"/>
              </a:rPr>
              <a:t>Emily Mew </a:t>
            </a:r>
          </a:p>
          <a:p>
            <a:r>
              <a:rPr lang="en-US" b="0" i="1" dirty="0">
                <a:solidFill>
                  <a:schemeClr val="tx2">
                    <a:lumMod val="75000"/>
                  </a:schemeClr>
                </a:solidFill>
                <a:effectLst/>
                <a:latin typeface="verdana" panose="020B0604030504040204" pitchFamily="34" charset="0"/>
              </a:rPr>
              <a:t>Salvation Army </a:t>
            </a:r>
          </a:p>
          <a:p>
            <a:r>
              <a:rPr lang="en-US" b="0" i="0" dirty="0">
                <a:solidFill>
                  <a:schemeClr val="tx2">
                    <a:lumMod val="75000"/>
                  </a:schemeClr>
                </a:solidFill>
                <a:effectLst/>
                <a:latin typeface="verdana" panose="020B0604030504040204" pitchFamily="34" charset="0"/>
                <a:hlinkClick r:id="rId3"/>
              </a:rPr>
              <a:t>emily.mew@use.salvationarmy.org</a:t>
            </a:r>
            <a:endParaRPr lang="en-US" b="0" i="0" dirty="0">
              <a:solidFill>
                <a:schemeClr val="tx2">
                  <a:lumMod val="75000"/>
                </a:schemeClr>
              </a:solidFill>
              <a:effectLst/>
              <a:latin typeface="verdana" panose="020B0604030504040204" pitchFamily="34" charset="0"/>
            </a:endParaRPr>
          </a:p>
          <a:p>
            <a:r>
              <a:rPr lang="en-US" dirty="0">
                <a:solidFill>
                  <a:schemeClr val="tx2">
                    <a:lumMod val="75000"/>
                  </a:schemeClr>
                </a:solidFill>
                <a:latin typeface="verdana" panose="020B0604030504040204" pitchFamily="34" charset="0"/>
              </a:rPr>
              <a:t>(413) 519-1673</a:t>
            </a:r>
            <a:br>
              <a:rPr lang="en-US" dirty="0">
                <a:solidFill>
                  <a:schemeClr val="tx2">
                    <a:lumMod val="75000"/>
                  </a:schemeClr>
                </a:solidFill>
              </a:rPr>
            </a:br>
            <a:endParaRPr lang="en-US" dirty="0">
              <a:solidFill>
                <a:schemeClr val="tx2">
                  <a:lumMod val="75000"/>
                </a:schemeClr>
              </a:solidFill>
            </a:endParaRPr>
          </a:p>
          <a:p>
            <a:endParaRPr lang="en-US" b="0" i="0" dirty="0">
              <a:solidFill>
                <a:schemeClr val="tx2">
                  <a:lumMod val="75000"/>
                </a:schemeClr>
              </a:solidFill>
              <a:effectLst/>
              <a:latin typeface="verdana" panose="020B0604030504040204" pitchFamily="34" charset="0"/>
            </a:endParaRPr>
          </a:p>
          <a:p>
            <a:r>
              <a:rPr lang="en-US" b="0" i="0" dirty="0">
                <a:solidFill>
                  <a:schemeClr val="tx2">
                    <a:lumMod val="75000"/>
                  </a:schemeClr>
                </a:solidFill>
                <a:effectLst/>
                <a:latin typeface="verdana" panose="020B0604030504040204" pitchFamily="34" charset="0"/>
              </a:rPr>
              <a:t>Lucy Costa </a:t>
            </a:r>
          </a:p>
          <a:p>
            <a:r>
              <a:rPr lang="en-US" b="0" i="1" dirty="0">
                <a:solidFill>
                  <a:schemeClr val="tx2">
                    <a:lumMod val="75000"/>
                  </a:schemeClr>
                </a:solidFill>
                <a:effectLst/>
                <a:latin typeface="verdana" panose="020B0604030504040204" pitchFamily="34" charset="0"/>
              </a:rPr>
              <a:t>American Red Cross </a:t>
            </a:r>
          </a:p>
          <a:p>
            <a:r>
              <a:rPr lang="en-US" b="0" i="0" dirty="0">
                <a:solidFill>
                  <a:schemeClr val="tx2">
                    <a:lumMod val="75000"/>
                  </a:schemeClr>
                </a:solidFill>
                <a:effectLst/>
                <a:latin typeface="verdana" panose="020B0604030504040204" pitchFamily="34" charset="0"/>
                <a:hlinkClick r:id="rId4"/>
              </a:rPr>
              <a:t>Lucy.Costa@redcross.org</a:t>
            </a:r>
            <a:endParaRPr lang="en-US" b="0" i="0" dirty="0">
              <a:solidFill>
                <a:schemeClr val="tx2">
                  <a:lumMod val="75000"/>
                </a:schemeClr>
              </a:solidFill>
              <a:effectLst/>
              <a:latin typeface="verdana" panose="020B0604030504040204" pitchFamily="34" charset="0"/>
            </a:endParaRPr>
          </a:p>
          <a:p>
            <a:r>
              <a:rPr lang="en-US" dirty="0">
                <a:solidFill>
                  <a:schemeClr val="tx2">
                    <a:lumMod val="75000"/>
                  </a:schemeClr>
                </a:solidFill>
                <a:latin typeface="verdana" panose="020B0604030504040204" pitchFamily="34" charset="0"/>
              </a:rPr>
              <a:t>(617) 435-6776</a:t>
            </a:r>
            <a:endParaRPr lang="en-US" b="0" i="0" dirty="0">
              <a:solidFill>
                <a:schemeClr val="tx2">
                  <a:lumMod val="75000"/>
                </a:schemeClr>
              </a:solidFill>
              <a:effectLst/>
              <a:latin typeface="verdana" panose="020B0604030504040204" pitchFamily="34" charset="0"/>
            </a:endParaRPr>
          </a:p>
          <a:p>
            <a:endParaRPr lang="en-US" dirty="0">
              <a:solidFill>
                <a:schemeClr val="tx2">
                  <a:lumMod val="75000"/>
                </a:schemeClr>
              </a:solidFill>
              <a:latin typeface="verdana" panose="020B0604030504040204" pitchFamily="34" charset="0"/>
            </a:endParaRPr>
          </a:p>
          <a:p>
            <a:endParaRPr lang="en-US" dirty="0">
              <a:solidFill>
                <a:schemeClr val="tx2">
                  <a:lumMod val="75000"/>
                </a:schemeClr>
              </a:solidFill>
              <a:latin typeface="verdana" panose="020B0604030504040204" pitchFamily="34" charset="0"/>
            </a:endParaRPr>
          </a:p>
          <a:p>
            <a:r>
              <a:rPr lang="en-US" dirty="0">
                <a:solidFill>
                  <a:schemeClr val="tx2">
                    <a:lumMod val="75000"/>
                  </a:schemeClr>
                </a:solidFill>
                <a:latin typeface="verdana" panose="020B0604030504040204" pitchFamily="34" charset="0"/>
              </a:rPr>
              <a:t>Eric Olsen</a:t>
            </a:r>
          </a:p>
          <a:p>
            <a:r>
              <a:rPr lang="en-US" b="0" i="1" dirty="0">
                <a:solidFill>
                  <a:schemeClr val="tx2">
                    <a:lumMod val="75000"/>
                  </a:schemeClr>
                </a:solidFill>
                <a:effectLst/>
                <a:latin typeface="verdana" panose="020B0604030504040204" pitchFamily="34" charset="0"/>
              </a:rPr>
              <a:t>Team Rubicon </a:t>
            </a:r>
          </a:p>
          <a:p>
            <a:r>
              <a:rPr lang="en-US" b="0" i="0" dirty="0">
                <a:solidFill>
                  <a:schemeClr val="tx2">
                    <a:lumMod val="75000"/>
                  </a:schemeClr>
                </a:solidFill>
                <a:effectLst/>
                <a:latin typeface="verdana" panose="020B0604030504040204" pitchFamily="34" charset="0"/>
                <a:hlinkClick r:id="rId5"/>
              </a:rPr>
              <a:t>eric.olsen@teamrubiconusa.org</a:t>
            </a:r>
            <a:endParaRPr lang="en-US" b="0" i="0" dirty="0">
              <a:solidFill>
                <a:schemeClr val="tx2">
                  <a:lumMod val="75000"/>
                </a:schemeClr>
              </a:solidFill>
              <a:effectLst/>
              <a:latin typeface="verdana" panose="020B0604030504040204" pitchFamily="34" charset="0"/>
            </a:endParaRPr>
          </a:p>
          <a:p>
            <a:r>
              <a:rPr lang="en-US" dirty="0">
                <a:solidFill>
                  <a:schemeClr val="tx2">
                    <a:lumMod val="75000"/>
                  </a:schemeClr>
                </a:solidFill>
                <a:latin typeface="verdana" panose="020B0604030504040204" pitchFamily="34" charset="0"/>
              </a:rPr>
              <a:t>(508) 494-5001</a:t>
            </a:r>
            <a:endParaRPr lang="en-US" b="0" i="0" dirty="0">
              <a:solidFill>
                <a:schemeClr val="tx2">
                  <a:lumMod val="75000"/>
                </a:schemeClr>
              </a:solidFill>
              <a:effectLst/>
              <a:latin typeface="verdana" panose="020B0604030504040204" pitchFamily="34" charset="0"/>
            </a:endParaRPr>
          </a:p>
          <a:p>
            <a:endParaRPr lang="en-US" dirty="0">
              <a:solidFill>
                <a:schemeClr val="tx2">
                  <a:lumMod val="75000"/>
                </a:schemeClr>
              </a:solidFill>
            </a:endParaRPr>
          </a:p>
        </p:txBody>
      </p:sp>
      <p:sp>
        <p:nvSpPr>
          <p:cNvPr id="3" name="Title 1">
            <a:extLst>
              <a:ext uri="{FF2B5EF4-FFF2-40B4-BE49-F238E27FC236}">
                <a16:creationId xmlns:a16="http://schemas.microsoft.com/office/drawing/2014/main" id="{C9F46CA7-9643-42A0-9B9F-64C436409F58}"/>
              </a:ext>
            </a:extLst>
          </p:cNvPr>
          <p:cNvSpPr txBox="1">
            <a:spLocks/>
          </p:cNvSpPr>
          <p:nvPr/>
        </p:nvSpPr>
        <p:spPr>
          <a:xfrm>
            <a:off x="697277" y="2532787"/>
            <a:ext cx="3131774" cy="2225644"/>
          </a:xfrm>
          <a:prstGeom prst="rect">
            <a:avLst/>
          </a:prstGeom>
        </p:spPr>
        <p:txBody>
          <a:bodyPr>
            <a:normAutofit fontScale="97500" lnSpcReduction="10000"/>
          </a:bodyPr>
          <a:lstStyle>
            <a:lvl1pPr algn="l" defTabSz="914400" rtl="0" eaLnBrk="1" latinLnBrk="0" hangingPunct="1">
              <a:lnSpc>
                <a:spcPct val="90000"/>
              </a:lnSpc>
              <a:spcBef>
                <a:spcPct val="0"/>
              </a:spcBef>
              <a:buNone/>
              <a:defRPr sz="2800" i="1" kern="1200">
                <a:solidFill>
                  <a:schemeClr val="tx2"/>
                </a:solidFill>
                <a:latin typeface="+mj-lt"/>
                <a:ea typeface="+mj-ea"/>
                <a:cs typeface="+mj-cs"/>
              </a:defRPr>
            </a:lvl1pPr>
          </a:lstStyle>
          <a:p>
            <a:r>
              <a:rPr lang="en-US" sz="4400" dirty="0">
                <a:solidFill>
                  <a:srgbClr val="FFFFFF"/>
                </a:solidFill>
                <a:ea typeface="Times New Roman" panose="02020603050405020304" pitchFamily="18" charset="0"/>
              </a:rPr>
              <a:t>MAVOAD </a:t>
            </a:r>
          </a:p>
          <a:p>
            <a:r>
              <a:rPr lang="en-US" sz="4400" dirty="0">
                <a:solidFill>
                  <a:srgbClr val="FFFFFF"/>
                </a:solidFill>
                <a:ea typeface="Times New Roman" panose="02020603050405020304" pitchFamily="18" charset="0"/>
              </a:rPr>
              <a:t>Leadership</a:t>
            </a:r>
          </a:p>
          <a:p>
            <a:endParaRPr lang="en-US" sz="2400" dirty="0">
              <a:solidFill>
                <a:srgbClr val="FFFFFF"/>
              </a:solidFill>
              <a:ea typeface="Times New Roman" panose="02020603050405020304" pitchFamily="18" charset="0"/>
              <a:hlinkClick r:id="rId6"/>
            </a:endParaRPr>
          </a:p>
          <a:p>
            <a:r>
              <a:rPr lang="en-US" sz="2400" i="0" dirty="0">
                <a:solidFill>
                  <a:srgbClr val="FFFFFF"/>
                </a:solidFill>
                <a:ea typeface="Times New Roman" panose="02020603050405020304" pitchFamily="18" charset="0"/>
                <a:hlinkClick r:id="rId6"/>
              </a:rPr>
              <a:t>mavoad@gmail.com</a:t>
            </a:r>
            <a:r>
              <a:rPr lang="en-US" sz="2400" i="0" dirty="0">
                <a:solidFill>
                  <a:srgbClr val="FFFFFF"/>
                </a:solidFill>
                <a:ea typeface="Times New Roman" panose="02020603050405020304" pitchFamily="18" charset="0"/>
              </a:rPr>
              <a:t> </a:t>
            </a:r>
            <a:br>
              <a:rPr lang="en-US" dirty="0">
                <a:ea typeface="Times New Roman" panose="02020603050405020304" pitchFamily="18" charset="0"/>
              </a:rPr>
            </a:br>
            <a:endParaRPr lang="en-US" dirty="0"/>
          </a:p>
        </p:txBody>
      </p:sp>
      <p:sp>
        <p:nvSpPr>
          <p:cNvPr id="4" name="TextBox 3">
            <a:extLst>
              <a:ext uri="{FF2B5EF4-FFF2-40B4-BE49-F238E27FC236}">
                <a16:creationId xmlns:a16="http://schemas.microsoft.com/office/drawing/2014/main" id="{93525CF3-F5F7-4DD6-A693-06C6DC1991D5}"/>
              </a:ext>
            </a:extLst>
          </p:cNvPr>
          <p:cNvSpPr txBox="1"/>
          <p:nvPr/>
        </p:nvSpPr>
        <p:spPr>
          <a:xfrm>
            <a:off x="4305301" y="514350"/>
            <a:ext cx="2066924" cy="5909310"/>
          </a:xfrm>
          <a:prstGeom prst="rect">
            <a:avLst/>
          </a:prstGeom>
          <a:noFill/>
        </p:spPr>
        <p:txBody>
          <a:bodyPr wrap="square" rtlCol="0">
            <a:spAutoFit/>
          </a:bodyPr>
          <a:lstStyle/>
          <a:p>
            <a:r>
              <a:rPr lang="en-US" b="0" i="0" dirty="0">
                <a:solidFill>
                  <a:srgbClr val="FF0000"/>
                </a:solidFill>
                <a:effectLst/>
                <a:latin typeface="verdana" panose="020B0604030504040204" pitchFamily="34" charset="0"/>
              </a:rPr>
              <a:t>Co-Chairs</a:t>
            </a:r>
          </a:p>
          <a:p>
            <a:endParaRPr lang="en-US" dirty="0">
              <a:solidFill>
                <a:srgbClr val="FF0000"/>
              </a:solidFill>
              <a:latin typeface="verdana" panose="020B0604030504040204" pitchFamily="34" charset="0"/>
            </a:endParaRPr>
          </a:p>
          <a:p>
            <a:endParaRPr lang="en-US" b="0" i="0" dirty="0">
              <a:solidFill>
                <a:srgbClr val="FF0000"/>
              </a:solidFill>
              <a:effectLst/>
              <a:latin typeface="verdana" panose="020B0604030504040204" pitchFamily="34" charset="0"/>
            </a:endParaRPr>
          </a:p>
          <a:p>
            <a:endParaRPr lang="en-US" dirty="0">
              <a:solidFill>
                <a:srgbClr val="FF0000"/>
              </a:solidFill>
              <a:latin typeface="verdana" panose="020B0604030504040204" pitchFamily="34" charset="0"/>
            </a:endParaRPr>
          </a:p>
          <a:p>
            <a:endParaRPr lang="en-US" b="0" i="0" dirty="0">
              <a:solidFill>
                <a:srgbClr val="FF0000"/>
              </a:solidFill>
              <a:effectLst/>
              <a:latin typeface="verdana" panose="020B0604030504040204" pitchFamily="34" charset="0"/>
            </a:endParaRPr>
          </a:p>
          <a:p>
            <a:endParaRPr lang="en-US" dirty="0">
              <a:solidFill>
                <a:srgbClr val="FF0000"/>
              </a:solidFill>
              <a:latin typeface="verdana" panose="020B0604030504040204" pitchFamily="34" charset="0"/>
            </a:endParaRPr>
          </a:p>
          <a:p>
            <a:endParaRPr lang="en-US" b="0" i="0" dirty="0">
              <a:solidFill>
                <a:srgbClr val="FF0000"/>
              </a:solidFill>
              <a:effectLst/>
              <a:latin typeface="verdana" panose="020B0604030504040204" pitchFamily="34" charset="0"/>
            </a:endParaRPr>
          </a:p>
          <a:p>
            <a:endParaRPr lang="en-US" dirty="0">
              <a:solidFill>
                <a:srgbClr val="FF0000"/>
              </a:solidFill>
              <a:latin typeface="verdana" panose="020B0604030504040204" pitchFamily="34" charset="0"/>
            </a:endParaRPr>
          </a:p>
          <a:p>
            <a:endParaRPr lang="en-US" b="0" i="0" dirty="0">
              <a:solidFill>
                <a:srgbClr val="FF0000"/>
              </a:solidFill>
              <a:effectLst/>
              <a:latin typeface="verdana" panose="020B0604030504040204" pitchFamily="34" charset="0"/>
            </a:endParaRPr>
          </a:p>
          <a:p>
            <a:endParaRPr lang="en-US" dirty="0">
              <a:solidFill>
                <a:srgbClr val="FF0000"/>
              </a:solidFill>
              <a:latin typeface="verdana" panose="020B0604030504040204" pitchFamily="34" charset="0"/>
            </a:endParaRPr>
          </a:p>
          <a:p>
            <a:endParaRPr lang="en-US" b="0" i="0" dirty="0">
              <a:solidFill>
                <a:srgbClr val="FF0000"/>
              </a:solidFill>
              <a:effectLst/>
              <a:latin typeface="verdana" panose="020B0604030504040204" pitchFamily="34" charset="0"/>
            </a:endParaRPr>
          </a:p>
          <a:p>
            <a:r>
              <a:rPr lang="en-US" b="0" i="0" dirty="0">
                <a:solidFill>
                  <a:srgbClr val="FF0000"/>
                </a:solidFill>
                <a:effectLst/>
                <a:latin typeface="verdana" panose="020B0604030504040204" pitchFamily="34" charset="0"/>
              </a:rPr>
              <a:t>Secretary &amp; Member Coordinator</a:t>
            </a:r>
          </a:p>
          <a:p>
            <a:endParaRPr lang="en-US" dirty="0">
              <a:solidFill>
                <a:srgbClr val="FF0000"/>
              </a:solidFill>
              <a:latin typeface="verdana" panose="020B0604030504040204" pitchFamily="34" charset="0"/>
            </a:endParaRPr>
          </a:p>
          <a:p>
            <a:endParaRPr lang="en-US" b="0" i="0" dirty="0">
              <a:solidFill>
                <a:srgbClr val="FF0000"/>
              </a:solidFill>
              <a:effectLst/>
              <a:latin typeface="verdana" panose="020B0604030504040204" pitchFamily="34" charset="0"/>
            </a:endParaRPr>
          </a:p>
          <a:p>
            <a:endParaRPr lang="en-US" b="0" i="0" dirty="0">
              <a:solidFill>
                <a:schemeClr val="tx2">
                  <a:lumMod val="75000"/>
                </a:schemeClr>
              </a:solidFill>
              <a:effectLst/>
              <a:latin typeface="verdana" panose="020B0604030504040204" pitchFamily="34" charset="0"/>
            </a:endParaRPr>
          </a:p>
          <a:p>
            <a:r>
              <a:rPr lang="en-US" b="0" i="0" dirty="0">
                <a:solidFill>
                  <a:srgbClr val="FF0000"/>
                </a:solidFill>
                <a:effectLst/>
                <a:latin typeface="verdana" panose="020B0604030504040204" pitchFamily="34" charset="0"/>
              </a:rPr>
              <a:t>Leadership Support</a:t>
            </a:r>
          </a:p>
          <a:p>
            <a:endParaRPr lang="en-US" b="0" i="0" dirty="0">
              <a:solidFill>
                <a:srgbClr val="FF0000"/>
              </a:solidFill>
              <a:effectLst/>
              <a:latin typeface="verdana" panose="020B0604030504040204" pitchFamily="34" charset="0"/>
            </a:endParaRPr>
          </a:p>
          <a:p>
            <a:endParaRPr lang="en-US" b="0" i="0" dirty="0">
              <a:solidFill>
                <a:srgbClr val="FF0000"/>
              </a:solidFill>
              <a:effectLst/>
              <a:latin typeface="verdana" panose="020B0604030504040204" pitchFamily="34" charset="0"/>
            </a:endParaRPr>
          </a:p>
        </p:txBody>
      </p:sp>
    </p:spTree>
    <p:extLst>
      <p:ext uri="{BB962C8B-B14F-4D97-AF65-F5344CB8AC3E}">
        <p14:creationId xmlns:p14="http://schemas.microsoft.com/office/powerpoint/2010/main" val="3661313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64010EA-0376-4D53-B60B-BEC22711E0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72344" y="4917212"/>
            <a:ext cx="5452556" cy="15271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613926F-2983-46A7-8C91-DE20FF458C45}"/>
              </a:ext>
            </a:extLst>
          </p:cNvPr>
          <p:cNvSpPr txBox="1"/>
          <p:nvPr/>
        </p:nvSpPr>
        <p:spPr>
          <a:xfrm>
            <a:off x="493543" y="1000125"/>
            <a:ext cx="4911352" cy="3693319"/>
          </a:xfrm>
          <a:prstGeom prst="rect">
            <a:avLst/>
          </a:prstGeom>
          <a:noFill/>
        </p:spPr>
        <p:txBody>
          <a:bodyPr wrap="square" rtlCol="0">
            <a:spAutoFit/>
          </a:bodyPr>
          <a:lstStyle/>
          <a:p>
            <a:pPr algn="ctr"/>
            <a:r>
              <a:rPr lang="en-US" sz="3600" dirty="0">
                <a:effectLst/>
                <a:ea typeface="Verdana" panose="020B0604030504040204" pitchFamily="34" charset="0"/>
                <a:cs typeface="Verdana" panose="020B0604030504040204" pitchFamily="34" charset="0"/>
              </a:rPr>
              <a:t>A coalition of nonprofit organizations that respond to disasters as part of their overall mission</a:t>
            </a:r>
          </a:p>
          <a:p>
            <a:endParaRPr lang="en-US" dirty="0"/>
          </a:p>
        </p:txBody>
      </p:sp>
      <p:pic>
        <p:nvPicPr>
          <p:cNvPr id="5" name="Content Placeholder 4">
            <a:extLst>
              <a:ext uri="{FF2B5EF4-FFF2-40B4-BE49-F238E27FC236}">
                <a16:creationId xmlns:a16="http://schemas.microsoft.com/office/drawing/2014/main" id="{2D90C2C5-55A4-4BF7-853C-56036CAE9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823" y="887767"/>
            <a:ext cx="6366153" cy="3580961"/>
          </a:xfrm>
          <a:prstGeom prst="rect">
            <a:avLst/>
          </a:prstGeom>
        </p:spPr>
      </p:pic>
    </p:spTree>
    <p:extLst>
      <p:ext uri="{BB962C8B-B14F-4D97-AF65-F5344CB8AC3E}">
        <p14:creationId xmlns:p14="http://schemas.microsoft.com/office/powerpoint/2010/main" val="219322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0" name="Rectangle 9">
            <a:extLst>
              <a:ext uri="{FF2B5EF4-FFF2-40B4-BE49-F238E27FC236}">
                <a16:creationId xmlns:a16="http://schemas.microsoft.com/office/drawing/2014/main" id="{61C87CFA-6ED6-4F6B-81D6-D59CE51B23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0795" cap="flat" cmpd="sng" algn="ctr">
            <a:noFill/>
            <a:prstDash val="solid"/>
          </a:ln>
          <a:effectLst/>
          <a:extLst>
            <a:ext uri="{91240B29-F687-4F45-9708-019B960494DF}">
              <a14:hiddenLine xmlns:a14="http://schemas.microsoft.com/office/drawing/2010/main" w="1079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B52B3F-6C17-4D59-BF1E-E8CFC981ADA9}"/>
              </a:ext>
            </a:extLst>
          </p:cNvPr>
          <p:cNvSpPr>
            <a:spLocks noGrp="1"/>
          </p:cNvSpPr>
          <p:nvPr>
            <p:ph type="title"/>
          </p:nvPr>
        </p:nvSpPr>
        <p:spPr>
          <a:xfrm>
            <a:off x="590550" y="958788"/>
            <a:ext cx="4575809" cy="5460300"/>
          </a:xfrm>
        </p:spPr>
        <p:txBody>
          <a:bodyPr vert="horz" lIns="0" tIns="0" rIns="0" bIns="0" rtlCol="0" anchor="t">
            <a:normAutofit/>
          </a:bodyPr>
          <a:lstStyle/>
          <a:p>
            <a:pPr>
              <a:lnSpc>
                <a:spcPct val="100000"/>
              </a:lnSpc>
            </a:pPr>
            <a:r>
              <a:rPr lang="en-US" dirty="0"/>
              <a:t>The 4 C’s</a:t>
            </a:r>
          </a:p>
        </p:txBody>
      </p:sp>
      <p:sp>
        <p:nvSpPr>
          <p:cNvPr id="3" name="Text Placeholder 2">
            <a:extLst>
              <a:ext uri="{FF2B5EF4-FFF2-40B4-BE49-F238E27FC236}">
                <a16:creationId xmlns:a16="http://schemas.microsoft.com/office/drawing/2014/main" id="{2BEC23A3-14FE-406A-8AA8-10B5E73D0E88}"/>
              </a:ext>
            </a:extLst>
          </p:cNvPr>
          <p:cNvSpPr>
            <a:spLocks noGrp="1"/>
          </p:cNvSpPr>
          <p:nvPr>
            <p:ph type="body" idx="1"/>
          </p:nvPr>
        </p:nvSpPr>
        <p:spPr>
          <a:xfrm>
            <a:off x="6099048" y="662721"/>
            <a:ext cx="5166360" cy="5966675"/>
          </a:xfrm>
        </p:spPr>
        <p:txBody>
          <a:bodyPr vert="horz" lIns="0" tIns="0" rIns="91440" bIns="0" rtlCol="0">
            <a:normAutofit fontScale="85000" lnSpcReduction="20000"/>
          </a:bodyPr>
          <a:lstStyle/>
          <a:p>
            <a:pPr>
              <a:lnSpc>
                <a:spcPct val="110000"/>
              </a:lnSpc>
            </a:pPr>
            <a:r>
              <a:rPr lang="en-US" sz="2200" b="1" i="0" dirty="0">
                <a:solidFill>
                  <a:srgbClr val="FFFFFF"/>
                </a:solidFill>
                <a:effectLst/>
              </a:rPr>
              <a:t>Communication</a:t>
            </a:r>
            <a:br>
              <a:rPr lang="en-US" sz="2200" b="0" i="0" dirty="0">
                <a:effectLst/>
              </a:rPr>
            </a:br>
            <a:r>
              <a:rPr lang="en-US" sz="2200" b="0" i="0" dirty="0">
                <a:effectLst/>
              </a:rPr>
              <a:t>State/Territory VOADs communicate needs to responding non-profits and agencies.</a:t>
            </a:r>
            <a:br>
              <a:rPr lang="en-US" sz="2200" b="0" i="0" dirty="0">
                <a:effectLst/>
              </a:rPr>
            </a:br>
            <a:endParaRPr lang="en-US" sz="2200" b="0" i="0" dirty="0">
              <a:effectLst/>
            </a:endParaRPr>
          </a:p>
          <a:p>
            <a:pPr>
              <a:lnSpc>
                <a:spcPct val="110000"/>
              </a:lnSpc>
            </a:pPr>
            <a:r>
              <a:rPr lang="en-US" sz="2200" b="1" i="0" dirty="0">
                <a:solidFill>
                  <a:srgbClr val="FFFFFF"/>
                </a:solidFill>
                <a:effectLst/>
              </a:rPr>
              <a:t>Cooperation</a:t>
            </a:r>
            <a:br>
              <a:rPr lang="en-US" sz="2200" b="0" i="0" dirty="0">
                <a:effectLst/>
              </a:rPr>
            </a:br>
            <a:r>
              <a:rPr lang="en-US" sz="2200" b="0" i="0" dirty="0">
                <a:effectLst/>
              </a:rPr>
              <a:t>Work within the VOAD Movement to share resources and ensure community needs are met.</a:t>
            </a:r>
            <a:br>
              <a:rPr lang="en-US" sz="2200" b="0" i="0" dirty="0">
                <a:effectLst/>
              </a:rPr>
            </a:br>
            <a:endParaRPr lang="en-US" sz="2200" b="0" i="0" dirty="0">
              <a:effectLst/>
            </a:endParaRPr>
          </a:p>
          <a:p>
            <a:pPr>
              <a:lnSpc>
                <a:spcPct val="110000"/>
              </a:lnSpc>
            </a:pPr>
            <a:r>
              <a:rPr lang="en-US" sz="2200" b="1" i="0" dirty="0">
                <a:solidFill>
                  <a:srgbClr val="FFFFFF"/>
                </a:solidFill>
                <a:effectLst/>
              </a:rPr>
              <a:t>Coordination</a:t>
            </a:r>
            <a:br>
              <a:rPr lang="en-US" sz="2200" b="0" i="0" dirty="0">
                <a:effectLst/>
              </a:rPr>
            </a:br>
            <a:r>
              <a:rPr lang="en-US" sz="2200" b="0" i="0" dirty="0">
                <a:effectLst/>
              </a:rPr>
              <a:t>Once on the </a:t>
            </a:r>
            <a:r>
              <a:rPr lang="en-US" sz="2200" dirty="0"/>
              <a:t>ground </a:t>
            </a:r>
            <a:r>
              <a:rPr lang="en-US" sz="2200" b="0" i="0" dirty="0">
                <a:effectLst/>
              </a:rPr>
              <a:t>State/Territory VOADs coordinate response efforts to ensure the delivery of those goods and services to communities affected by disaster.</a:t>
            </a:r>
            <a:br>
              <a:rPr lang="en-US" sz="2200" b="0" i="0" dirty="0">
                <a:effectLst/>
              </a:rPr>
            </a:br>
            <a:endParaRPr lang="en-US" sz="2200" b="0" i="0" dirty="0">
              <a:effectLst/>
            </a:endParaRPr>
          </a:p>
          <a:p>
            <a:pPr>
              <a:lnSpc>
                <a:spcPct val="110000"/>
              </a:lnSpc>
            </a:pPr>
            <a:r>
              <a:rPr lang="en-US" sz="2200" b="1" i="0" dirty="0">
                <a:solidFill>
                  <a:srgbClr val="FFFFFF"/>
                </a:solidFill>
                <a:effectLst/>
              </a:rPr>
              <a:t>Collaboration</a:t>
            </a:r>
            <a:r>
              <a:rPr lang="en-US" sz="2200" b="0" i="0" dirty="0">
                <a:solidFill>
                  <a:schemeClr val="accent2">
                    <a:lumMod val="75000"/>
                    <a:alpha val="55000"/>
                  </a:schemeClr>
                </a:solidFill>
                <a:effectLst/>
              </a:rPr>
              <a:t> </a:t>
            </a:r>
            <a:br>
              <a:rPr lang="en-US" sz="2200" b="0" i="0" dirty="0">
                <a:effectLst/>
              </a:rPr>
            </a:br>
            <a:r>
              <a:rPr lang="en-US" sz="2200" b="0" i="0" dirty="0">
                <a:effectLst/>
              </a:rPr>
              <a:t>Continue </a:t>
            </a:r>
            <a:r>
              <a:rPr lang="en-US" sz="2200" i="0" dirty="0"/>
              <a:t>t</a:t>
            </a:r>
            <a:r>
              <a:rPr lang="en-US" sz="2200" b="0" dirty="0">
                <a:effectLst/>
              </a:rPr>
              <a:t>o work t</a:t>
            </a:r>
            <a:r>
              <a:rPr lang="en-US" sz="2200" b="0" i="0" dirty="0">
                <a:effectLst/>
              </a:rPr>
              <a:t>ogether across all levels, from Local VOADs/COADs to Federal agencies, to ensure that communities are made whole following disasters.</a:t>
            </a:r>
            <a:endParaRPr lang="en-US" sz="2200" dirty="0"/>
          </a:p>
        </p:txBody>
      </p:sp>
      <p:cxnSp>
        <p:nvCxnSpPr>
          <p:cNvPr id="12" name="Straight Connector 11">
            <a:extLst>
              <a:ext uri="{FF2B5EF4-FFF2-40B4-BE49-F238E27FC236}">
                <a16:creationId xmlns:a16="http://schemas.microsoft.com/office/drawing/2014/main" id="{FFE848E9-600C-48BF-9784-F0B7E289AF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16000" y="450000"/>
            <a:ext cx="0" cy="5966675"/>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2052" name="Picture 4" descr="Massachusetts Document Repository">
            <a:extLst>
              <a:ext uri="{FF2B5EF4-FFF2-40B4-BE49-F238E27FC236}">
                <a16:creationId xmlns:a16="http://schemas.microsoft.com/office/drawing/2014/main" id="{28E2F4CB-FB78-4F42-813A-F9C76B352D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3684" y="2153525"/>
            <a:ext cx="3635724" cy="2261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AA0754E9-7E72-4E4F-A597-80D77D209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683" y="4589066"/>
            <a:ext cx="3732339" cy="950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96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BBD58-A126-49BB-883D-EF3E16489299}"/>
              </a:ext>
            </a:extLst>
          </p:cNvPr>
          <p:cNvSpPr>
            <a:spLocks noGrp="1"/>
          </p:cNvSpPr>
          <p:nvPr>
            <p:ph type="title"/>
          </p:nvPr>
        </p:nvSpPr>
        <p:spPr>
          <a:xfrm>
            <a:off x="720785" y="855525"/>
            <a:ext cx="3447288" cy="525600"/>
          </a:xfrm>
        </p:spPr>
        <p:txBody>
          <a:bodyPr>
            <a:noAutofit/>
          </a:bodyPr>
          <a:lstStyle/>
          <a:p>
            <a:r>
              <a:rPr lang="en-US" sz="4000" dirty="0"/>
              <a:t>MAVOAD Role</a:t>
            </a:r>
          </a:p>
        </p:txBody>
      </p:sp>
      <p:sp>
        <p:nvSpPr>
          <p:cNvPr id="4" name="Text Placeholder 3">
            <a:extLst>
              <a:ext uri="{FF2B5EF4-FFF2-40B4-BE49-F238E27FC236}">
                <a16:creationId xmlns:a16="http://schemas.microsoft.com/office/drawing/2014/main" id="{07E3BC08-030B-4EB7-ACF2-FA39FBDE021F}"/>
              </a:ext>
            </a:extLst>
          </p:cNvPr>
          <p:cNvSpPr>
            <a:spLocks noGrp="1"/>
          </p:cNvSpPr>
          <p:nvPr>
            <p:ph type="body" sz="half" idx="2"/>
          </p:nvPr>
        </p:nvSpPr>
        <p:spPr>
          <a:xfrm>
            <a:off x="654110" y="1861782"/>
            <a:ext cx="5218312" cy="4378818"/>
          </a:xfrm>
        </p:spPr>
        <p:txBody>
          <a:bodyPr>
            <a:normAutofit/>
          </a:bodyPr>
          <a:lstStyle/>
          <a:p>
            <a:pPr marL="285750" indent="-285750">
              <a:buFont typeface="Wingdings" panose="05000000000000000000" pitchFamily="2" charset="2"/>
              <a:buChar char="§"/>
            </a:pPr>
            <a:r>
              <a:rPr lang="en-US" dirty="0">
                <a:solidFill>
                  <a:schemeClr val="tx1">
                    <a:alpha val="55000"/>
                  </a:schemeClr>
                </a:solidFill>
              </a:rPr>
              <a:t>Coordination, not response</a:t>
            </a:r>
          </a:p>
          <a:p>
            <a:pPr marL="285750" indent="-285750">
              <a:buFont typeface="Wingdings" panose="05000000000000000000" pitchFamily="2" charset="2"/>
              <a:buChar char="§"/>
            </a:pPr>
            <a:r>
              <a:rPr lang="en-US" dirty="0">
                <a:solidFill>
                  <a:schemeClr val="tx1">
                    <a:alpha val="55000"/>
                  </a:schemeClr>
                </a:solidFill>
              </a:rPr>
              <a:t>Member organizations maintain their own identity &amp; Independence</a:t>
            </a:r>
          </a:p>
          <a:p>
            <a:pPr marL="285750" indent="-285750">
              <a:buFont typeface="Wingdings" panose="05000000000000000000" pitchFamily="2" charset="2"/>
              <a:buChar char="§"/>
            </a:pPr>
            <a:r>
              <a:rPr lang="en-US" dirty="0">
                <a:solidFill>
                  <a:schemeClr val="tx1">
                    <a:alpha val="55000"/>
                  </a:schemeClr>
                </a:solidFill>
              </a:rPr>
              <a:t>Collaborate with other MA VOAD members and local, state or federal authorities </a:t>
            </a:r>
          </a:p>
          <a:p>
            <a:pPr marL="285750" indent="-285750">
              <a:buFont typeface="Wingdings" panose="05000000000000000000" pitchFamily="2" charset="2"/>
              <a:buChar char="§"/>
            </a:pPr>
            <a:r>
              <a:rPr lang="en-US" dirty="0">
                <a:solidFill>
                  <a:schemeClr val="tx1">
                    <a:alpha val="55000"/>
                  </a:schemeClr>
                </a:solidFill>
              </a:rPr>
              <a:t>Perform and deliver actual disaster response services </a:t>
            </a:r>
          </a:p>
          <a:p>
            <a:pPr marL="285750" indent="-285750">
              <a:buFont typeface="Wingdings" panose="05000000000000000000" pitchFamily="2" charset="2"/>
              <a:buChar char="§"/>
            </a:pPr>
            <a:r>
              <a:rPr lang="en-US" dirty="0">
                <a:solidFill>
                  <a:schemeClr val="tx1">
                    <a:alpha val="55000"/>
                  </a:schemeClr>
                </a:solidFill>
              </a:rPr>
              <a:t>Services are at no cost to disaster victims or to governmental agencies</a:t>
            </a:r>
          </a:p>
        </p:txBody>
      </p:sp>
      <p:pic>
        <p:nvPicPr>
          <p:cNvPr id="5122" name="Picture 2">
            <a:extLst>
              <a:ext uri="{FF2B5EF4-FFF2-40B4-BE49-F238E27FC236}">
                <a16:creationId xmlns:a16="http://schemas.microsoft.com/office/drawing/2014/main" id="{5D9319C0-0A10-4D94-8D30-387713558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0161" y="363861"/>
            <a:ext cx="5047913" cy="28401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Placeholder 8" descr="A picture containing building, truck, man, white&#10;&#10;Description automatically generated">
            <a:extLst>
              <a:ext uri="{FF2B5EF4-FFF2-40B4-BE49-F238E27FC236}">
                <a16:creationId xmlns:a16="http://schemas.microsoft.com/office/drawing/2014/main" id="{E82C9542-8D5E-4B81-923B-3DC62A408DA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1666" r="1666"/>
          <a:stretch>
            <a:fillRect/>
          </a:stretch>
        </p:blipFill>
        <p:spPr>
          <a:xfrm flipH="1">
            <a:off x="6768373" y="3429000"/>
            <a:ext cx="3951487" cy="3065139"/>
          </a:xfrm>
          <a:prstGeom prst="rect">
            <a:avLst/>
          </a:prstGeom>
        </p:spPr>
      </p:pic>
    </p:spTree>
    <p:extLst>
      <p:ext uri="{BB962C8B-B14F-4D97-AF65-F5344CB8AC3E}">
        <p14:creationId xmlns:p14="http://schemas.microsoft.com/office/powerpoint/2010/main" val="4286957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C862-5412-44B6-AB9F-8EF50D48A1E4}"/>
              </a:ext>
            </a:extLst>
          </p:cNvPr>
          <p:cNvSpPr>
            <a:spLocks noGrp="1"/>
          </p:cNvSpPr>
          <p:nvPr>
            <p:ph type="title"/>
          </p:nvPr>
        </p:nvSpPr>
        <p:spPr>
          <a:xfrm>
            <a:off x="587140" y="455692"/>
            <a:ext cx="4204306" cy="1647395"/>
          </a:xfrm>
        </p:spPr>
        <p:txBody>
          <a:bodyPr>
            <a:normAutofit/>
          </a:bodyPr>
          <a:lstStyle/>
          <a:p>
            <a:r>
              <a:rPr lang="en-US" sz="2800">
                <a:effectLst/>
                <a:ea typeface="Times New Roman" panose="02020603050405020304" pitchFamily="18" charset="0"/>
              </a:rPr>
              <a:t>Key Areas of Service  Supported by MAVOAD:</a:t>
            </a:r>
            <a:br>
              <a:rPr lang="en-US" sz="2800">
                <a:effectLst/>
                <a:ea typeface="Times New Roman" panose="02020603050405020304" pitchFamily="18" charset="0"/>
              </a:rPr>
            </a:br>
            <a:endParaRPr lang="en-US" dirty="0"/>
          </a:p>
        </p:txBody>
      </p:sp>
      <p:sp>
        <p:nvSpPr>
          <p:cNvPr id="4" name="Text Placeholder 3">
            <a:extLst>
              <a:ext uri="{FF2B5EF4-FFF2-40B4-BE49-F238E27FC236}">
                <a16:creationId xmlns:a16="http://schemas.microsoft.com/office/drawing/2014/main" id="{EA38F242-E05D-4DB6-99BE-532BA408A493}"/>
              </a:ext>
            </a:extLst>
          </p:cNvPr>
          <p:cNvSpPr>
            <a:spLocks noGrp="1"/>
          </p:cNvSpPr>
          <p:nvPr>
            <p:ph type="body" sz="half" idx="2"/>
          </p:nvPr>
        </p:nvSpPr>
        <p:spPr>
          <a:xfrm>
            <a:off x="587140" y="1458648"/>
            <a:ext cx="4988038" cy="5143804"/>
          </a:xfrm>
        </p:spPr>
        <p:txBody>
          <a:bodyPr>
            <a:normAutofit/>
          </a:bodyPr>
          <a:lstStyle/>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Disaster Case Management</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Donations Management</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Emotional and Spiritual Care</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Government Relations</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Long Term Recovery Groups</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Mass Care  (Feeding/Sheltering)</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Communications</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Volunteer Management</a:t>
            </a:r>
          </a:p>
          <a:p>
            <a:pPr marL="342900" marR="0" lvl="0" indent="-342900">
              <a:spcBef>
                <a:spcPts val="0"/>
              </a:spcBef>
              <a:spcAft>
                <a:spcPts val="0"/>
              </a:spcAft>
              <a:buFont typeface="Symbol" panose="05050102010706020507" pitchFamily="18" charset="2"/>
              <a:buChar char=""/>
            </a:pPr>
            <a:r>
              <a:rPr lang="en-US" sz="2000">
                <a:ea typeface="Times New Roman" panose="02020603050405020304" pitchFamily="18" charset="0"/>
              </a:rPr>
              <a:t>Training </a:t>
            </a:r>
          </a:p>
          <a:p>
            <a:pPr marL="342900" marR="0" lvl="0" indent="-342900">
              <a:spcBef>
                <a:spcPts val="0"/>
              </a:spcBef>
              <a:spcAft>
                <a:spcPts val="0"/>
              </a:spcAft>
              <a:buFont typeface="Symbol" panose="05050102010706020507" pitchFamily="18" charset="2"/>
              <a:buChar char=""/>
            </a:pPr>
            <a:r>
              <a:rPr lang="en-US" sz="2000">
                <a:effectLst/>
                <a:ea typeface="Times New Roman" panose="02020603050405020304" pitchFamily="18" charset="0"/>
              </a:rPr>
              <a:t>Animal Care</a:t>
            </a:r>
          </a:p>
          <a:p>
            <a:pPr marL="342900" marR="0" lvl="0" indent="-342900">
              <a:spcBef>
                <a:spcPts val="0"/>
              </a:spcBef>
              <a:spcAft>
                <a:spcPts val="0"/>
              </a:spcAft>
              <a:buFont typeface="Symbol" panose="05050102010706020507" pitchFamily="18" charset="2"/>
              <a:buChar char=""/>
            </a:pPr>
            <a:r>
              <a:rPr lang="en-US" sz="2000">
                <a:ea typeface="Times New Roman" panose="02020603050405020304" pitchFamily="18" charset="0"/>
              </a:rPr>
              <a:t>Muck-outs, Tree and Debris removal</a:t>
            </a:r>
            <a:endParaRPr lang="en-US" sz="2000" dirty="0">
              <a:effectLst/>
              <a:ea typeface="Times New Roman" panose="02020603050405020304" pitchFamily="18" charset="0"/>
            </a:endParaRPr>
          </a:p>
        </p:txBody>
      </p:sp>
      <p:pic>
        <p:nvPicPr>
          <p:cNvPr id="6146" name="Picture 2">
            <a:extLst>
              <a:ext uri="{FF2B5EF4-FFF2-40B4-BE49-F238E27FC236}">
                <a16:creationId xmlns:a16="http://schemas.microsoft.com/office/drawing/2014/main" id="{F2CDB5CC-33ED-447D-9A53-C0D8ACD71C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0" y="202194"/>
            <a:ext cx="3653631" cy="16473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7BF0BD45-B883-474A-8763-F11EEF54A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3836" y="2038249"/>
            <a:ext cx="4459644" cy="16473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419330A-A045-4BD3-9489-2470145AA1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5626" y="3886004"/>
            <a:ext cx="3689214" cy="271644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C84F6B4-DBF2-4946-90C9-F28E8ED90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6" y="3886004"/>
            <a:ext cx="2100263" cy="1397630"/>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4">
            <a:extLst>
              <a:ext uri="{FF2B5EF4-FFF2-40B4-BE49-F238E27FC236}">
                <a16:creationId xmlns:a16="http://schemas.microsoft.com/office/drawing/2014/main" id="{7FDA376D-D25C-4822-8EB3-D92CBB8CA266}"/>
              </a:ext>
            </a:extLst>
          </p:cNvPr>
          <p:cNvPicPr>
            <a:picLocks noChangeAspect="1"/>
          </p:cNvPicPr>
          <p:nvPr/>
        </p:nvPicPr>
        <p:blipFill rotWithShape="1">
          <a:blip r:embed="rId6">
            <a:extLst>
              <a:ext uri="{28A0092B-C50C-407E-A947-70E740481C1C}">
                <a14:useLocalDpi xmlns:a14="http://schemas.microsoft.com/office/drawing/2010/main" val="0"/>
              </a:ext>
            </a:extLst>
          </a:blip>
          <a:srcRect l="10880" t="4495" r="29700" b="4373"/>
          <a:stretch/>
        </p:blipFill>
        <p:spPr>
          <a:xfrm>
            <a:off x="10147177" y="172860"/>
            <a:ext cx="1457683" cy="167673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3720708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cxnSp>
        <p:nvCxnSpPr>
          <p:cNvPr id="74" name="Straight Connector 73">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76" name="Rectangle 75">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E117F0-8616-4BA8-8745-76EED6D28711}"/>
              </a:ext>
            </a:extLst>
          </p:cNvPr>
          <p:cNvSpPr>
            <a:spLocks noGrp="1"/>
          </p:cNvSpPr>
          <p:nvPr>
            <p:ph type="title"/>
          </p:nvPr>
        </p:nvSpPr>
        <p:spPr>
          <a:xfrm>
            <a:off x="448055" y="490357"/>
            <a:ext cx="5432045" cy="1489362"/>
          </a:xfrm>
        </p:spPr>
        <p:txBody>
          <a:bodyPr vert="horz" lIns="0" tIns="0" rIns="0" bIns="0" rtlCol="0" anchor="b">
            <a:normAutofit/>
          </a:bodyPr>
          <a:lstStyle/>
          <a:p>
            <a:pPr>
              <a:lnSpc>
                <a:spcPct val="100000"/>
              </a:lnSpc>
            </a:pPr>
            <a:r>
              <a:rPr lang="en-US" sz="5400" dirty="0"/>
              <a:t> MEMA</a:t>
            </a:r>
          </a:p>
        </p:txBody>
      </p:sp>
      <p:sp>
        <p:nvSpPr>
          <p:cNvPr id="3" name="Text Placeholder 2">
            <a:extLst>
              <a:ext uri="{FF2B5EF4-FFF2-40B4-BE49-F238E27FC236}">
                <a16:creationId xmlns:a16="http://schemas.microsoft.com/office/drawing/2014/main" id="{85A7898D-2709-4180-91B2-4DA273D0B3D7}"/>
              </a:ext>
            </a:extLst>
          </p:cNvPr>
          <p:cNvSpPr>
            <a:spLocks noGrp="1"/>
          </p:cNvSpPr>
          <p:nvPr>
            <p:ph type="body" idx="1"/>
          </p:nvPr>
        </p:nvSpPr>
        <p:spPr>
          <a:xfrm>
            <a:off x="637210" y="2357571"/>
            <a:ext cx="5432045" cy="3909956"/>
          </a:xfrm>
        </p:spPr>
        <p:txBody>
          <a:bodyPr vert="horz" lIns="0" tIns="0" rIns="91440" bIns="0" rtlCol="0">
            <a:normAutofit/>
          </a:bodyPr>
          <a:lstStyle/>
          <a:p>
            <a:pPr>
              <a:lnSpc>
                <a:spcPct val="110000"/>
              </a:lnSpc>
            </a:pPr>
            <a:r>
              <a:rPr lang="en-US" sz="2600" dirty="0">
                <a:effectLst/>
              </a:rPr>
              <a:t>MAVOAD works very closely with Massachusetts Emergency Management Agency (MEMA) whose primary responsibility is to ensure the state's resilience to disasters.</a:t>
            </a:r>
          </a:p>
          <a:p>
            <a:pPr marL="457200" indent="-457200">
              <a:lnSpc>
                <a:spcPct val="110000"/>
              </a:lnSpc>
              <a:buFont typeface="Arial" panose="020B0604020202020204" pitchFamily="34" charset="0"/>
              <a:buChar char="•"/>
            </a:pPr>
            <a:r>
              <a:rPr lang="en-US" sz="2600" dirty="0"/>
              <a:t>We also work with FEMA, DPH and Dept of Elder Affairs</a:t>
            </a:r>
            <a:endParaRPr lang="en-US" sz="2600" dirty="0">
              <a:effectLst/>
            </a:endParaRPr>
          </a:p>
          <a:p>
            <a:pPr>
              <a:lnSpc>
                <a:spcPct val="110000"/>
              </a:lnSpc>
            </a:pPr>
            <a:endParaRPr lang="en-US" sz="2600" dirty="0"/>
          </a:p>
        </p:txBody>
      </p:sp>
      <p:cxnSp>
        <p:nvCxnSpPr>
          <p:cNvPr id="78" name="Straight Connector 77">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7170" name="Picture 2">
            <a:extLst>
              <a:ext uri="{FF2B5EF4-FFF2-40B4-BE49-F238E27FC236}">
                <a16:creationId xmlns:a16="http://schemas.microsoft.com/office/drawing/2014/main" id="{489DF004-5FBC-4600-8AF5-B44B6B6AAE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96" r="29474"/>
          <a:stretch/>
        </p:blipFill>
        <p:spPr bwMode="auto">
          <a:xfrm>
            <a:off x="6518655" y="655200"/>
            <a:ext cx="4867447" cy="567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551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C4E9-07A3-48A2-98C6-1FD0DB12C6A6}"/>
              </a:ext>
            </a:extLst>
          </p:cNvPr>
          <p:cNvSpPr>
            <a:spLocks noGrp="1"/>
          </p:cNvSpPr>
          <p:nvPr>
            <p:ph type="title"/>
          </p:nvPr>
        </p:nvSpPr>
        <p:spPr>
          <a:xfrm>
            <a:off x="5927644" y="506027"/>
            <a:ext cx="5822396" cy="1023973"/>
          </a:xfrm>
        </p:spPr>
        <p:txBody>
          <a:bodyPr>
            <a:normAutofit/>
          </a:bodyPr>
          <a:lstStyle/>
          <a:p>
            <a:r>
              <a:rPr lang="en-US" sz="3200" dirty="0"/>
              <a:t>Recent COVID -19 Responses</a:t>
            </a:r>
          </a:p>
        </p:txBody>
      </p:sp>
      <p:sp>
        <p:nvSpPr>
          <p:cNvPr id="4" name="Content Placeholder 3">
            <a:extLst>
              <a:ext uri="{FF2B5EF4-FFF2-40B4-BE49-F238E27FC236}">
                <a16:creationId xmlns:a16="http://schemas.microsoft.com/office/drawing/2014/main" id="{CF7A9280-896E-4122-876E-8BA779D19962}"/>
              </a:ext>
            </a:extLst>
          </p:cNvPr>
          <p:cNvSpPr>
            <a:spLocks noGrp="1"/>
          </p:cNvSpPr>
          <p:nvPr>
            <p:ph sz="half" idx="2"/>
          </p:nvPr>
        </p:nvSpPr>
        <p:spPr>
          <a:xfrm>
            <a:off x="6924583" y="1529999"/>
            <a:ext cx="5144416" cy="4728758"/>
          </a:xfrm>
        </p:spPr>
        <p:txBody>
          <a:bodyPr>
            <a:normAutofit/>
          </a:bodyPr>
          <a:lstStyle/>
          <a:p>
            <a:r>
              <a:rPr lang="en-US" dirty="0"/>
              <a:t>Diaper Drive – Greater Boston area</a:t>
            </a:r>
          </a:p>
          <a:p>
            <a:r>
              <a:rPr lang="en-US" dirty="0"/>
              <a:t>Blankets/pillows for Homeless COVID Shelters</a:t>
            </a:r>
          </a:p>
          <a:p>
            <a:r>
              <a:rPr lang="en-US" dirty="0"/>
              <a:t>COVID 19 Isolation Centers  </a:t>
            </a:r>
          </a:p>
          <a:p>
            <a:pPr lvl="1"/>
            <a:r>
              <a:rPr lang="en-US" dirty="0"/>
              <a:t>Clothing </a:t>
            </a:r>
          </a:p>
          <a:p>
            <a:pPr lvl="1"/>
            <a:r>
              <a:rPr lang="en-US" dirty="0"/>
              <a:t>Thanksgiving &amp; Christmas</a:t>
            </a:r>
          </a:p>
          <a:p>
            <a:r>
              <a:rPr lang="en-US" dirty="0"/>
              <a:t>Food boxes for individuals</a:t>
            </a:r>
          </a:p>
          <a:p>
            <a:r>
              <a:rPr lang="en-US" dirty="0"/>
              <a:t>PPE distribution</a:t>
            </a:r>
          </a:p>
          <a:p>
            <a:r>
              <a:rPr lang="en-US" dirty="0"/>
              <a:t>Local Fires </a:t>
            </a:r>
          </a:p>
          <a:p>
            <a:pPr lvl="1"/>
            <a:r>
              <a:rPr lang="en-US" dirty="0"/>
              <a:t>Revere &amp; Holliston</a:t>
            </a:r>
          </a:p>
          <a:p>
            <a:endParaRPr lang="en-US" dirty="0"/>
          </a:p>
        </p:txBody>
      </p:sp>
      <p:pic>
        <p:nvPicPr>
          <p:cNvPr id="5" name="Content Placeholder 4">
            <a:extLst>
              <a:ext uri="{FF2B5EF4-FFF2-40B4-BE49-F238E27FC236}">
                <a16:creationId xmlns:a16="http://schemas.microsoft.com/office/drawing/2014/main" id="{87BB691A-F48E-48F7-9AEE-A4A106CF498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226009" y="3870326"/>
            <a:ext cx="3057136" cy="1719726"/>
          </a:xfrm>
          <a:prstGeom prst="rect">
            <a:avLst/>
          </a:prstGeom>
        </p:spPr>
      </p:pic>
      <p:pic>
        <p:nvPicPr>
          <p:cNvPr id="6" name="Picture 5">
            <a:extLst>
              <a:ext uri="{FF2B5EF4-FFF2-40B4-BE49-F238E27FC236}">
                <a16:creationId xmlns:a16="http://schemas.microsoft.com/office/drawing/2014/main" id="{C084C851-29E2-4B1B-9BAB-640D2803E9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084" y="783671"/>
            <a:ext cx="2978505" cy="2233879"/>
          </a:xfrm>
          <a:prstGeom prst="rect">
            <a:avLst/>
          </a:prstGeom>
        </p:spPr>
      </p:pic>
      <p:pic>
        <p:nvPicPr>
          <p:cNvPr id="8" name="Content Placeholder 7" descr="A group of people holding boxes&#10;&#10;Description automatically generated with low confidence">
            <a:extLst>
              <a:ext uri="{FF2B5EF4-FFF2-40B4-BE49-F238E27FC236}">
                <a16:creationId xmlns:a16="http://schemas.microsoft.com/office/drawing/2014/main" id="{3A77A33F-1FD4-C74B-8B0F-88FBD4900ADD}"/>
              </a:ext>
            </a:extLst>
          </p:cNvPr>
          <p:cNvPicPr>
            <a:picLocks noGrp="1" noChangeAspect="1"/>
          </p:cNvPicPr>
          <p:nvPr/>
        </p:nvPicPr>
        <p:blipFill rotWithShape="1">
          <a:blip r:embed="rId4"/>
          <a:srcRect r="1821" b="-2"/>
          <a:stretch/>
        </p:blipFill>
        <p:spPr>
          <a:xfrm>
            <a:off x="2345628" y="3201621"/>
            <a:ext cx="3665660" cy="2492260"/>
          </a:xfrm>
          <a:prstGeom prst="rect">
            <a:avLst/>
          </a:prstGeom>
        </p:spPr>
      </p:pic>
      <p:pic>
        <p:nvPicPr>
          <p:cNvPr id="9" name="Picture 8" descr="A picture containing text, indoor, wall, ceiling&#10;&#10;Description automatically generated">
            <a:extLst>
              <a:ext uri="{FF2B5EF4-FFF2-40B4-BE49-F238E27FC236}">
                <a16:creationId xmlns:a16="http://schemas.microsoft.com/office/drawing/2014/main" id="{220AAB31-652B-8C4B-8308-DC6589C60E55}"/>
              </a:ext>
            </a:extLst>
          </p:cNvPr>
          <p:cNvPicPr>
            <a:picLocks noChangeAspect="1"/>
          </p:cNvPicPr>
          <p:nvPr/>
        </p:nvPicPr>
        <p:blipFill rotWithShape="1">
          <a:blip r:embed="rId5"/>
          <a:srcRect t="20843" r="1" b="3909"/>
          <a:stretch/>
        </p:blipFill>
        <p:spPr>
          <a:xfrm>
            <a:off x="3398561" y="1474414"/>
            <a:ext cx="2734287" cy="1543136"/>
          </a:xfrm>
          <a:prstGeom prst="rect">
            <a:avLst/>
          </a:prstGeom>
        </p:spPr>
      </p:pic>
    </p:spTree>
    <p:extLst>
      <p:ext uri="{BB962C8B-B14F-4D97-AF65-F5344CB8AC3E}">
        <p14:creationId xmlns:p14="http://schemas.microsoft.com/office/powerpoint/2010/main" val="38704962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5C862-5412-44B6-AB9F-8EF50D48A1E4}"/>
              </a:ext>
            </a:extLst>
          </p:cNvPr>
          <p:cNvSpPr>
            <a:spLocks noGrp="1"/>
          </p:cNvSpPr>
          <p:nvPr>
            <p:ph type="title"/>
          </p:nvPr>
        </p:nvSpPr>
        <p:spPr>
          <a:xfrm>
            <a:off x="618025" y="1730525"/>
            <a:ext cx="4989148" cy="697050"/>
          </a:xfrm>
        </p:spPr>
        <p:txBody>
          <a:bodyPr>
            <a:normAutofit fontScale="90000"/>
          </a:bodyPr>
          <a:lstStyle/>
          <a:p>
            <a:r>
              <a:rPr lang="en-US" sz="4400" dirty="0">
                <a:solidFill>
                  <a:srgbClr val="FFFFFF"/>
                </a:solidFill>
                <a:effectLst/>
                <a:ea typeface="Times New Roman" panose="02020603050405020304" pitchFamily="18" charset="0"/>
              </a:rPr>
              <a:t>MAVOAD Values</a:t>
            </a:r>
            <a:br>
              <a:rPr lang="en-US" sz="2800" dirty="0">
                <a:effectLst/>
                <a:ea typeface="Times New Roman" panose="02020603050405020304" pitchFamily="18" charset="0"/>
              </a:rPr>
            </a:br>
            <a:endParaRPr lang="en-US" dirty="0"/>
          </a:p>
        </p:txBody>
      </p:sp>
      <p:sp>
        <p:nvSpPr>
          <p:cNvPr id="4" name="Text Placeholder 3">
            <a:extLst>
              <a:ext uri="{FF2B5EF4-FFF2-40B4-BE49-F238E27FC236}">
                <a16:creationId xmlns:a16="http://schemas.microsoft.com/office/drawing/2014/main" id="{EA38F242-E05D-4DB6-99BE-532BA408A493}"/>
              </a:ext>
            </a:extLst>
          </p:cNvPr>
          <p:cNvSpPr>
            <a:spLocks noGrp="1"/>
          </p:cNvSpPr>
          <p:nvPr>
            <p:ph type="body" sz="half" idx="2"/>
          </p:nvPr>
        </p:nvSpPr>
        <p:spPr>
          <a:xfrm>
            <a:off x="706802" y="2861818"/>
            <a:ext cx="11290536" cy="4627729"/>
          </a:xfrm>
        </p:spPr>
        <p:txBody>
          <a:bodyPr>
            <a:noAutofit/>
          </a:bodyPr>
          <a:lstStyle/>
          <a:p>
            <a:pPr marL="342900" indent="-342900" algn="l">
              <a:buFont typeface="Arial" panose="020B0604020202020204" pitchFamily="34" charset="0"/>
              <a:buChar char="•"/>
            </a:pPr>
            <a:r>
              <a:rPr lang="en-US" b="0" i="0" dirty="0">
                <a:solidFill>
                  <a:schemeClr val="tx1">
                    <a:lumMod val="75000"/>
                  </a:schemeClr>
                </a:solidFill>
                <a:effectLst/>
              </a:rPr>
              <a:t>Care and compassion for all people</a:t>
            </a:r>
          </a:p>
          <a:p>
            <a:pPr marL="342900" indent="-342900" algn="l">
              <a:buFont typeface="Arial" panose="020B0604020202020204" pitchFamily="34" charset="0"/>
              <a:buChar char="•"/>
            </a:pPr>
            <a:r>
              <a:rPr lang="en-US" b="0" i="0" dirty="0">
                <a:solidFill>
                  <a:schemeClr val="tx1">
                    <a:lumMod val="75000"/>
                  </a:schemeClr>
                </a:solidFill>
                <a:effectLst/>
              </a:rPr>
              <a:t>A coordinated &amp; inclusive approach so that disaster response agencies will flourish</a:t>
            </a:r>
          </a:p>
          <a:p>
            <a:pPr marL="342900" indent="-342900" algn="l">
              <a:buFont typeface="Arial" panose="020B0604020202020204" pitchFamily="34" charset="0"/>
              <a:buChar char="•"/>
            </a:pPr>
            <a:r>
              <a:rPr lang="en-US" dirty="0">
                <a:solidFill>
                  <a:schemeClr val="tx1">
                    <a:lumMod val="75000"/>
                  </a:schemeClr>
                </a:solidFill>
              </a:rPr>
              <a:t>Use b</a:t>
            </a:r>
            <a:r>
              <a:rPr lang="en-US" b="0" i="0" dirty="0">
                <a:solidFill>
                  <a:schemeClr val="tx1">
                    <a:lumMod val="75000"/>
                  </a:schemeClr>
                </a:solidFill>
                <a:effectLst/>
              </a:rPr>
              <a:t>est practices and practice mutual accountability</a:t>
            </a:r>
          </a:p>
          <a:p>
            <a:pPr marL="342900" indent="-342900" algn="l">
              <a:buFont typeface="Arial" panose="020B0604020202020204" pitchFamily="34" charset="0"/>
              <a:buChar char="•"/>
            </a:pPr>
            <a:r>
              <a:rPr lang="en-US" dirty="0">
                <a:solidFill>
                  <a:schemeClr val="tx1">
                    <a:lumMod val="75000"/>
                  </a:schemeClr>
                </a:solidFill>
              </a:rPr>
              <a:t>We</a:t>
            </a:r>
            <a:r>
              <a:rPr lang="en-US" b="0" i="0" dirty="0">
                <a:solidFill>
                  <a:schemeClr val="tx1">
                    <a:lumMod val="75000"/>
                  </a:schemeClr>
                </a:solidFill>
                <a:effectLst/>
              </a:rPr>
              <a:t> work in a respectful, non-judgmental, and non-discriminatory manner</a:t>
            </a:r>
          </a:p>
          <a:p>
            <a:pPr marL="342900" indent="-342900" algn="l">
              <a:buFont typeface="Arial" panose="020B0604020202020204" pitchFamily="34" charset="0"/>
              <a:buChar char="•"/>
            </a:pPr>
            <a:r>
              <a:rPr lang="en-US" b="0" i="0" dirty="0">
                <a:solidFill>
                  <a:schemeClr val="tx1">
                    <a:lumMod val="75000"/>
                  </a:schemeClr>
                </a:solidFill>
                <a:effectLst/>
              </a:rPr>
              <a:t>Trust, mutual respect, and equal partnerships of all community service providers</a:t>
            </a:r>
          </a:p>
          <a:p>
            <a:pPr marL="285750" indent="-285750" algn="ctr">
              <a:buFont typeface="Wingdings" panose="05000000000000000000" pitchFamily="2" charset="2"/>
              <a:buChar char="Ø"/>
            </a:pPr>
            <a:r>
              <a:rPr lang="en-US" b="1" i="1" dirty="0">
                <a:solidFill>
                  <a:schemeClr val="tx1">
                    <a:lumMod val="75000"/>
                  </a:schemeClr>
                </a:solidFill>
                <a:effectLst/>
              </a:rPr>
              <a:t>Providing hope – making a difference – offering opportunities for true collaboration – are the lifeblood and soul of the organization</a:t>
            </a:r>
            <a:endParaRPr lang="en-US" b="1" i="1" dirty="0">
              <a:effectLst/>
              <a:ea typeface="Times New Roman" panose="02020603050405020304" pitchFamily="18" charset="0"/>
            </a:endParaRPr>
          </a:p>
        </p:txBody>
      </p:sp>
      <p:pic>
        <p:nvPicPr>
          <p:cNvPr id="8" name="Picture 2">
            <a:extLst>
              <a:ext uri="{FF2B5EF4-FFF2-40B4-BE49-F238E27FC236}">
                <a16:creationId xmlns:a16="http://schemas.microsoft.com/office/drawing/2014/main" id="{A525A60D-CB55-4995-BFC0-042B8049FA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2558" y="560113"/>
            <a:ext cx="6120395" cy="1714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955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456CB2-9B18-43B1-A1A4-9DF3A5E96B29}"/>
              </a:ext>
            </a:extLst>
          </p:cNvPr>
          <p:cNvSpPr txBox="1"/>
          <p:nvPr/>
        </p:nvSpPr>
        <p:spPr>
          <a:xfrm>
            <a:off x="419101" y="474345"/>
            <a:ext cx="5905500" cy="5909310"/>
          </a:xfrm>
          <a:prstGeom prst="rect">
            <a:avLst/>
          </a:prstGeom>
          <a:noFill/>
        </p:spPr>
        <p:txBody>
          <a:bodyPr wrap="square">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American Red Cross of Massachusetts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Team Rubicon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Salvation Army EDS of MA</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Seventh Day Adventist Relief</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Eastern &amp; Western MA ARES (amateur Radio)</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SMART – State of MA Animal Response Team</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UMCOR – United Methodist Committee on relief</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Presbyterian Disaster Relief</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International Orthodox Christian Charities Disaster Response</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Americares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Samaritan's Purse</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Greater Boston Food Bank</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Southern Baptist Relief</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Child Life Disaster Response</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Tzu Chi Foundation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Operation BBQ</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Scientology Disaster Relief</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HOPE Animal Assisted Crisis Response</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Boston Cares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Mass Service Alliance</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Reuse Durable Medical Equipment</a:t>
            </a:r>
            <a:endParaRPr lang="en-US" sz="1400" dirty="0">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0DEB0CE0-BEE4-4802-ABD9-3ACC0708A6F4}"/>
              </a:ext>
            </a:extLst>
          </p:cNvPr>
          <p:cNvSpPr txBox="1"/>
          <p:nvPr/>
        </p:nvSpPr>
        <p:spPr>
          <a:xfrm>
            <a:off x="6410325" y="504825"/>
            <a:ext cx="5438775" cy="6134100"/>
          </a:xfrm>
          <a:prstGeom prst="rect">
            <a:avLst/>
          </a:prstGeom>
          <a:noFill/>
        </p:spPr>
        <p:txBody>
          <a:bodyPr wrap="square" rtlCol="0">
            <a:spAutoFit/>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Episcopal Disaster Relief</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ICNA Relief</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s-NI" sz="1800" dirty="0">
                <a:effectLst/>
                <a:latin typeface="Calibri" panose="020F0502020204030204" pitchFamily="34" charset="0"/>
                <a:ea typeface="Calibri" panose="020F0502020204030204" pitchFamily="34" charset="0"/>
                <a:cs typeface="Calibri" panose="020F0502020204030204" pitchFamily="34" charset="0"/>
              </a:rPr>
              <a:t>Stavros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s-NI" sz="1800" dirty="0">
                <a:effectLst/>
                <a:latin typeface="Calibri" panose="020F0502020204030204" pitchFamily="34" charset="0"/>
                <a:ea typeface="Calibri" panose="020F0502020204030204" pitchFamily="34" charset="0"/>
                <a:cs typeface="Calibri" panose="020F0502020204030204" pitchFamily="34" charset="0"/>
              </a:rPr>
              <a:t>Central MA DART</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Medical Reserve Corps (across MA)</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CREW (Communities responding to Extreme Weather) Better Future Project</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Emanuel Gospel Center</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Worcester County Food Bank</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NEDCA – New England Disaster Chaplaincy Association</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Mass Corps of Fire Chaplains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New England Support Team</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Vibrant</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NECHAMA</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Civil Air Patrol</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Self Help Inc</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United Ways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Mennonites Disaster Services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World Renew</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Catholic Charities</a:t>
            </a:r>
            <a:endParaRPr lang="en-US" sz="14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SANDS – </a:t>
            </a:r>
            <a:r>
              <a:rPr lang="en-US" sz="1800" dirty="0" err="1">
                <a:effectLst/>
                <a:latin typeface="Calibri" panose="020F0502020204030204" pitchFamily="34" charset="0"/>
                <a:ea typeface="Calibri" panose="020F0502020204030204" pitchFamily="34" charset="0"/>
                <a:cs typeface="Calibri" panose="020F0502020204030204" pitchFamily="34" charset="0"/>
              </a:rPr>
              <a:t>Sictuate</a:t>
            </a:r>
            <a:r>
              <a:rPr lang="en-US" sz="1800" dirty="0">
                <a:effectLst/>
                <a:latin typeface="Calibri" panose="020F0502020204030204" pitchFamily="34" charset="0"/>
                <a:ea typeface="Calibri" panose="020F0502020204030204" pitchFamily="34" charset="0"/>
                <a:cs typeface="Calibri" panose="020F0502020204030204" pitchFamily="34" charset="0"/>
              </a:rPr>
              <a:t> Alliance of Natural Disasters</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33293935"/>
      </p:ext>
    </p:extLst>
  </p:cSld>
  <p:clrMapOvr>
    <a:masterClrMapping/>
  </p:clrMapOvr>
</p:sld>
</file>

<file path=ppt/theme/theme1.xml><?xml version="1.0" encoding="utf-8"?>
<a:theme xmlns:a="http://schemas.openxmlformats.org/drawingml/2006/main" name="ThinLineVTI">
  <a:themeElements>
    <a:clrScheme name="ThinLines Color Scheme">
      <a:dk1>
        <a:sysClr val="windowText" lastClr="000000"/>
      </a:dk1>
      <a:lt1>
        <a:sysClr val="window" lastClr="FFFFFF"/>
      </a:lt1>
      <a:dk2>
        <a:srgbClr val="000000"/>
      </a:dk2>
      <a:lt2>
        <a:srgbClr val="FFFFFF"/>
      </a:lt2>
      <a:accent1>
        <a:srgbClr val="00BAC8"/>
      </a:accent1>
      <a:accent2>
        <a:srgbClr val="794DFF"/>
      </a:accent2>
      <a:accent3>
        <a:srgbClr val="00D17D"/>
      </a:accent3>
      <a:accent4>
        <a:srgbClr val="404040"/>
      </a:accent4>
      <a:accent5>
        <a:srgbClr val="FE5D21"/>
      </a:accent5>
      <a:accent6>
        <a:srgbClr val="B3B3B3"/>
      </a:accent6>
      <a:hlink>
        <a:srgbClr val="3E8FF1"/>
      </a:hlink>
      <a:folHlink>
        <a:srgbClr val="939393"/>
      </a:folHlink>
    </a:clrScheme>
    <a:fontScheme name="Custom 3">
      <a:majorFont>
        <a:latin typeface="Sagona Book"/>
        <a:ea typeface=""/>
        <a:cs typeface=""/>
      </a:majorFont>
      <a:minorFont>
        <a:latin typeface="Univers"/>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docProps/app.xml><?xml version="1.0" encoding="utf-8"?>
<Properties xmlns="http://schemas.openxmlformats.org/officeDocument/2006/extended-properties" xmlns:vt="http://schemas.openxmlformats.org/officeDocument/2006/docPropsVTypes">
  <TotalTime>1213</TotalTime>
  <Words>629</Words>
  <Application>Microsoft Office PowerPoint</Application>
  <PresentationFormat>Widescreen</PresentationFormat>
  <Paragraphs>127</Paragraphs>
  <Slides>10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Calibri</vt:lpstr>
      <vt:lpstr>Calibri Light</vt:lpstr>
      <vt:lpstr>Sagona Book</vt:lpstr>
      <vt:lpstr>Symbol</vt:lpstr>
      <vt:lpstr>Univers</vt:lpstr>
      <vt:lpstr>verdana</vt:lpstr>
      <vt:lpstr>Wingdings</vt:lpstr>
      <vt:lpstr>ThinLineVTI</vt:lpstr>
      <vt:lpstr>MA VOAD</vt:lpstr>
      <vt:lpstr>PowerPoint Presentation</vt:lpstr>
      <vt:lpstr>The 4 C’s</vt:lpstr>
      <vt:lpstr>MAVOAD Role</vt:lpstr>
      <vt:lpstr>Key Areas of Service  Supported by MAVOAD: </vt:lpstr>
      <vt:lpstr> MEMA</vt:lpstr>
      <vt:lpstr>Recent COVID -19 Responses</vt:lpstr>
      <vt:lpstr>MAVOAD Values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 VOAD</dc:title>
  <dc:creator>Emily Mew</dc:creator>
  <cp:lastModifiedBy>Emily Mew</cp:lastModifiedBy>
  <cp:revision>23</cp:revision>
  <dcterms:created xsi:type="dcterms:W3CDTF">2021-01-25T16:23:07Z</dcterms:created>
  <dcterms:modified xsi:type="dcterms:W3CDTF">2021-01-26T15:27:18Z</dcterms:modified>
</cp:coreProperties>
</file>