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258" r:id="rId3"/>
    <p:sldId id="263" r:id="rId4"/>
    <p:sldId id="260" r:id="rId5"/>
    <p:sldId id="262" r:id="rId6"/>
    <p:sldId id="266" r:id="rId7"/>
    <p:sldId id="270" r:id="rId8"/>
    <p:sldId id="267" r:id="rId9"/>
    <p:sldId id="268" r:id="rId10"/>
    <p:sldId id="271"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0099CC"/>
    <a:srgbClr val="99CCFF"/>
    <a:srgbClr val="663300"/>
    <a:srgbClr val="006699"/>
    <a:srgbClr val="6699FF"/>
    <a:srgbClr val="339966"/>
    <a:srgbClr val="009900"/>
    <a:srgbClr val="CCCC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279" y="39"/>
      </p:cViewPr>
      <p:guideLst>
        <p:guide orient="horz" pos="1620"/>
        <p:guide pos="2880"/>
      </p:guideLst>
    </p:cSldViewPr>
  </p:slideViewPr>
  <p:notesTextViewPr>
    <p:cViewPr>
      <p:scale>
        <a:sx n="1" d="1"/>
        <a:sy n="1" d="1"/>
      </p:scale>
      <p:origin x="0" y="0"/>
    </p:cViewPr>
  </p:notesTextViewPr>
  <p:notesViewPr>
    <p:cSldViewPr>
      <p:cViewPr varScale="1">
        <p:scale>
          <a:sx n="84" d="100"/>
          <a:sy n="84" d="100"/>
        </p:scale>
        <p:origin x="-18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MRC Units by Region</c:v>
                </c:pt>
              </c:strCache>
            </c:strRef>
          </c:tx>
          <c:invertIfNegative val="0"/>
          <c:dPt>
            <c:idx val="0"/>
            <c:invertIfNegative val="0"/>
            <c:bubble3D val="0"/>
            <c:spPr>
              <a:solidFill>
                <a:schemeClr val="accent5">
                  <a:lumMod val="50000"/>
                  <a:alpha val="88000"/>
                </a:schemeClr>
              </a:solidFill>
            </c:spPr>
            <c:extLst>
              <c:ext xmlns:c16="http://schemas.microsoft.com/office/drawing/2014/chart" uri="{C3380CC4-5D6E-409C-BE32-E72D297353CC}">
                <c16:uniqueId val="{00000000-F28D-4402-8F15-3D9673395A26}"/>
              </c:ext>
            </c:extLst>
          </c:dPt>
          <c:dPt>
            <c:idx val="1"/>
            <c:invertIfNegative val="0"/>
            <c:bubble3D val="0"/>
            <c:spPr>
              <a:solidFill>
                <a:srgbClr val="663300"/>
              </a:solidFill>
            </c:spPr>
            <c:extLst>
              <c:ext xmlns:c16="http://schemas.microsoft.com/office/drawing/2014/chart" uri="{C3380CC4-5D6E-409C-BE32-E72D297353CC}">
                <c16:uniqueId val="{00000002-5D24-4047-BF42-28C5122D85FF}"/>
              </c:ext>
            </c:extLst>
          </c:dPt>
          <c:dPt>
            <c:idx val="2"/>
            <c:invertIfNegative val="0"/>
            <c:bubble3D val="0"/>
            <c:spPr>
              <a:solidFill>
                <a:srgbClr val="996633">
                  <a:alpha val="91000"/>
                </a:srgbClr>
              </a:solidFill>
            </c:spPr>
            <c:extLst>
              <c:ext xmlns:c16="http://schemas.microsoft.com/office/drawing/2014/chart" uri="{C3380CC4-5D6E-409C-BE32-E72D297353CC}">
                <c16:uniqueId val="{00000001-F28D-4402-8F15-3D9673395A26}"/>
              </c:ext>
            </c:extLst>
          </c:dPt>
          <c:dPt>
            <c:idx val="3"/>
            <c:invertIfNegative val="0"/>
            <c:bubble3D val="0"/>
            <c:spPr>
              <a:solidFill>
                <a:srgbClr val="CCCC00"/>
              </a:solidFill>
            </c:spPr>
            <c:extLst>
              <c:ext xmlns:c16="http://schemas.microsoft.com/office/drawing/2014/chart" uri="{C3380CC4-5D6E-409C-BE32-E72D297353CC}">
                <c16:uniqueId val="{00000002-F28D-4402-8F15-3D9673395A26}"/>
              </c:ext>
            </c:extLst>
          </c:dPt>
          <c:dPt>
            <c:idx val="4"/>
            <c:invertIfNegative val="0"/>
            <c:bubble3D val="0"/>
            <c:spPr>
              <a:solidFill>
                <a:srgbClr val="339966"/>
              </a:solidFill>
            </c:spPr>
            <c:extLst>
              <c:ext xmlns:c16="http://schemas.microsoft.com/office/drawing/2014/chart" uri="{C3380CC4-5D6E-409C-BE32-E72D297353CC}">
                <c16:uniqueId val="{00000003-F28D-4402-8F15-3D9673395A26}"/>
              </c:ext>
            </c:extLst>
          </c:dPt>
          <c:dPt>
            <c:idx val="6"/>
            <c:invertIfNegative val="0"/>
            <c:bubble3D val="0"/>
            <c:spPr>
              <a:solidFill>
                <a:srgbClr val="006699">
                  <a:alpha val="89000"/>
                </a:srgbClr>
              </a:solidFill>
            </c:spPr>
            <c:extLst>
              <c:ext xmlns:c16="http://schemas.microsoft.com/office/drawing/2014/chart" uri="{C3380CC4-5D6E-409C-BE32-E72D297353CC}">
                <c16:uniqueId val="{00000000-5D24-4047-BF42-28C5122D85FF}"/>
              </c:ext>
            </c:extLst>
          </c:dPt>
          <c:dPt>
            <c:idx val="7"/>
            <c:invertIfNegative val="0"/>
            <c:bubble3D val="0"/>
            <c:spPr>
              <a:solidFill>
                <a:srgbClr val="663300">
                  <a:alpha val="50000"/>
                </a:srgbClr>
              </a:solidFill>
            </c:spPr>
            <c:extLst>
              <c:ext xmlns:c16="http://schemas.microsoft.com/office/drawing/2014/chart" uri="{C3380CC4-5D6E-409C-BE32-E72D297353CC}">
                <c16:uniqueId val="{00000004-F28D-4402-8F15-3D9673395A26}"/>
              </c:ext>
            </c:extLst>
          </c:dPt>
          <c:dPt>
            <c:idx val="8"/>
            <c:invertIfNegative val="0"/>
            <c:bubble3D val="0"/>
            <c:spPr>
              <a:solidFill>
                <a:schemeClr val="accent5">
                  <a:lumMod val="60000"/>
                  <a:lumOff val="40000"/>
                </a:schemeClr>
              </a:solidFill>
            </c:spPr>
            <c:extLst>
              <c:ext xmlns:c16="http://schemas.microsoft.com/office/drawing/2014/chart" uri="{C3380CC4-5D6E-409C-BE32-E72D297353CC}">
                <c16:uniqueId val="{00000005-F28D-4402-8F15-3D9673395A26}"/>
              </c:ext>
            </c:extLst>
          </c:dPt>
          <c:dPt>
            <c:idx val="9"/>
            <c:invertIfNegative val="0"/>
            <c:bubble3D val="0"/>
            <c:spPr>
              <a:solidFill>
                <a:schemeClr val="accent2">
                  <a:lumMod val="60000"/>
                  <a:lumOff val="40000"/>
                </a:schemeClr>
              </a:solidFill>
            </c:spPr>
            <c:extLst>
              <c:ext xmlns:c16="http://schemas.microsoft.com/office/drawing/2014/chart" uri="{C3380CC4-5D6E-409C-BE32-E72D297353CC}">
                <c16:uniqueId val="{00000006-F28D-4402-8F15-3D9673395A26}"/>
              </c:ext>
            </c:extLst>
          </c:dPt>
          <c:dLbls>
            <c:dLbl>
              <c:idx val="4"/>
              <c:layout>
                <c:manualLayout>
                  <c:x val="5.2910052910051944E-3"/>
                  <c:y val="2.11640211640211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8D-4402-8F15-3D9673395A26}"/>
                </c:ext>
              </c:extLst>
            </c:dLbl>
            <c:dLbl>
              <c:idx val="6"/>
              <c:layout>
                <c:manualLayout>
                  <c:x val="3.6429872495446301E-3"/>
                  <c:y val="5.46448087431693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24-4047-BF42-28C5122D85FF}"/>
                </c:ext>
              </c:extLst>
            </c:dLbl>
            <c:spPr>
              <a:noFill/>
              <a:ln>
                <a:noFill/>
              </a:ln>
              <a:effectLst/>
            </c:spPr>
            <c:txPr>
              <a:bodyPr anchor="ctr" anchorCtr="1"/>
              <a:lstStyle/>
              <a:p>
                <a:pPr>
                  <a:defRPr sz="1400" b="1">
                    <a:solidFill>
                      <a:schemeClr val="tx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Region 1</c:v>
                </c:pt>
                <c:pt idx="1">
                  <c:v>Region 2</c:v>
                </c:pt>
                <c:pt idx="2">
                  <c:v>Region 3</c:v>
                </c:pt>
                <c:pt idx="3">
                  <c:v>Region 4</c:v>
                </c:pt>
                <c:pt idx="4">
                  <c:v>Region 5</c:v>
                </c:pt>
                <c:pt idx="5">
                  <c:v>Region 6</c:v>
                </c:pt>
                <c:pt idx="6">
                  <c:v>Region 7</c:v>
                </c:pt>
                <c:pt idx="7">
                  <c:v>Region 8</c:v>
                </c:pt>
                <c:pt idx="8">
                  <c:v>Region 9</c:v>
                </c:pt>
                <c:pt idx="9">
                  <c:v>Region 10</c:v>
                </c:pt>
              </c:strCache>
            </c:strRef>
          </c:cat>
          <c:val>
            <c:numRef>
              <c:f>Sheet1!$B$2:$B$11</c:f>
              <c:numCache>
                <c:formatCode>General</c:formatCode>
                <c:ptCount val="10"/>
                <c:pt idx="0">
                  <c:v>89</c:v>
                </c:pt>
                <c:pt idx="1">
                  <c:v>54</c:v>
                </c:pt>
                <c:pt idx="2">
                  <c:v>59</c:v>
                </c:pt>
                <c:pt idx="3">
                  <c:v>127</c:v>
                </c:pt>
                <c:pt idx="4">
                  <c:v>216</c:v>
                </c:pt>
                <c:pt idx="5">
                  <c:v>84</c:v>
                </c:pt>
                <c:pt idx="6">
                  <c:v>60</c:v>
                </c:pt>
                <c:pt idx="7">
                  <c:v>39</c:v>
                </c:pt>
                <c:pt idx="8">
                  <c:v>63</c:v>
                </c:pt>
                <c:pt idx="9">
                  <c:v>46</c:v>
                </c:pt>
              </c:numCache>
            </c:numRef>
          </c:val>
          <c:extLst>
            <c:ext xmlns:c16="http://schemas.microsoft.com/office/drawing/2014/chart" uri="{C3380CC4-5D6E-409C-BE32-E72D297353CC}">
              <c16:uniqueId val="{00000001-5D24-4047-BF42-28C5122D85FF}"/>
            </c:ext>
          </c:extLst>
        </c:ser>
        <c:dLbls>
          <c:showLegendKey val="0"/>
          <c:showVal val="0"/>
          <c:showCatName val="0"/>
          <c:showSerName val="0"/>
          <c:showPercent val="0"/>
          <c:showBubbleSize val="0"/>
        </c:dLbls>
        <c:gapWidth val="75"/>
        <c:overlap val="40"/>
        <c:axId val="168573184"/>
        <c:axId val="179867648"/>
      </c:barChart>
      <c:catAx>
        <c:axId val="168573184"/>
        <c:scaling>
          <c:orientation val="minMax"/>
        </c:scaling>
        <c:delete val="0"/>
        <c:axPos val="b"/>
        <c:numFmt formatCode="General" sourceLinked="1"/>
        <c:majorTickMark val="none"/>
        <c:minorTickMark val="none"/>
        <c:tickLblPos val="nextTo"/>
        <c:txPr>
          <a:bodyPr/>
          <a:lstStyle/>
          <a:p>
            <a:pPr>
              <a:defRPr sz="1200">
                <a:solidFill>
                  <a:schemeClr val="tx2"/>
                </a:solidFill>
              </a:defRPr>
            </a:pPr>
            <a:endParaRPr lang="en-US"/>
          </a:p>
        </c:txPr>
        <c:crossAx val="179867648"/>
        <c:crosses val="autoZero"/>
        <c:auto val="1"/>
        <c:lblAlgn val="ctr"/>
        <c:lblOffset val="100"/>
        <c:noMultiLvlLbl val="0"/>
      </c:catAx>
      <c:valAx>
        <c:axId val="179867648"/>
        <c:scaling>
          <c:orientation val="minMax"/>
        </c:scaling>
        <c:delete val="0"/>
        <c:axPos val="l"/>
        <c:majorGridlines/>
        <c:title>
          <c:tx>
            <c:rich>
              <a:bodyPr rot="-5400000" vert="horz"/>
              <a:lstStyle/>
              <a:p>
                <a:pPr>
                  <a:defRPr>
                    <a:solidFill>
                      <a:schemeClr val="tx2"/>
                    </a:solidFill>
                  </a:defRPr>
                </a:pPr>
                <a:r>
                  <a:rPr lang="en-US" sz="1200" dirty="0">
                    <a:solidFill>
                      <a:schemeClr val="tx2"/>
                    </a:solidFill>
                  </a:rPr>
                  <a:t>Number of MRC Units</a:t>
                </a:r>
              </a:p>
            </c:rich>
          </c:tx>
          <c:layout>
            <c:manualLayout>
              <c:xMode val="edge"/>
              <c:yMode val="edge"/>
              <c:x val="3.4722222222222199E-3"/>
              <c:y val="7.6784131491760305E-2"/>
            </c:manualLayout>
          </c:layout>
          <c:overlay val="0"/>
        </c:title>
        <c:numFmt formatCode="General" sourceLinked="1"/>
        <c:majorTickMark val="none"/>
        <c:minorTickMark val="none"/>
        <c:tickLblPos val="nextTo"/>
        <c:txPr>
          <a:bodyPr/>
          <a:lstStyle/>
          <a:p>
            <a:pPr>
              <a:defRPr>
                <a:solidFill>
                  <a:schemeClr val="tx2"/>
                </a:solidFill>
              </a:defRPr>
            </a:pPr>
            <a:endParaRPr lang="en-US"/>
          </a:p>
        </c:txPr>
        <c:crossAx val="1685731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6F1B9C-D2A4-4A46-828D-CCF37FE5F7C0}" type="datetimeFigureOut">
              <a:rPr lang="en-US" smtClean="0"/>
              <a:t>4/22/2020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56D145-2889-4E83-92A2-424CAFA96920}" type="slidenum">
              <a:rPr lang="en-US" smtClean="0"/>
              <a:t>‹#›</a:t>
            </a:fld>
            <a:endParaRPr lang="en-US"/>
          </a:p>
        </p:txBody>
      </p:sp>
    </p:spTree>
    <p:extLst>
      <p:ext uri="{BB962C8B-B14F-4D97-AF65-F5344CB8AC3E}">
        <p14:creationId xmlns:p14="http://schemas.microsoft.com/office/powerpoint/2010/main" val="4290204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D7F3ED-C344-4D77-B3A6-B687F5C9C5E0}" type="datetimeFigureOut">
              <a:rPr lang="en-US" smtClean="0"/>
              <a:t>4/22/2020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782193-964D-43F5-A79D-2DA8F3D25C66}" type="slidenum">
              <a:rPr lang="en-US" smtClean="0"/>
              <a:t>‹#›</a:t>
            </a:fld>
            <a:endParaRPr lang="en-US"/>
          </a:p>
        </p:txBody>
      </p:sp>
    </p:spTree>
    <p:extLst>
      <p:ext uri="{BB962C8B-B14F-4D97-AF65-F5344CB8AC3E}">
        <p14:creationId xmlns:p14="http://schemas.microsoft.com/office/powerpoint/2010/main" val="624659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7C72B32-1A00-43DB-BBB8-B81738A4878E}" type="slidenum">
              <a:rPr lang="en-US" smtClean="0"/>
              <a:t>2</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1877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72B32-1A00-43DB-BBB8-B81738A4878E}" type="slidenum">
              <a:rPr lang="en-US" smtClean="0"/>
              <a:t>3</a:t>
            </a:fld>
            <a:endParaRPr lang="en-US" dirty="0"/>
          </a:p>
        </p:txBody>
      </p:sp>
    </p:spTree>
    <p:extLst>
      <p:ext uri="{BB962C8B-B14F-4D97-AF65-F5344CB8AC3E}">
        <p14:creationId xmlns:p14="http://schemas.microsoft.com/office/powerpoint/2010/main" val="2425604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7C72B32-1A00-43DB-BBB8-B81738A4878E}" type="slidenum">
              <a:rPr lang="en-US" smtClean="0"/>
              <a:t>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5538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72B32-1A00-43DB-BBB8-B81738A4878E}" type="slidenum">
              <a:rPr lang="en-US" smtClean="0"/>
              <a:t>5</a:t>
            </a:fld>
            <a:endParaRPr lang="en-US"/>
          </a:p>
        </p:txBody>
      </p:sp>
    </p:spTree>
    <p:extLst>
      <p:ext uri="{BB962C8B-B14F-4D97-AF65-F5344CB8AC3E}">
        <p14:creationId xmlns:p14="http://schemas.microsoft.com/office/powerpoint/2010/main" val="3566981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72B32-1A00-43DB-BBB8-B81738A4878E}" type="slidenum">
              <a:rPr lang="en-US" smtClean="0"/>
              <a:t>6</a:t>
            </a:fld>
            <a:endParaRPr lang="en-US"/>
          </a:p>
        </p:txBody>
      </p:sp>
    </p:spTree>
    <p:extLst>
      <p:ext uri="{BB962C8B-B14F-4D97-AF65-F5344CB8AC3E}">
        <p14:creationId xmlns:p14="http://schemas.microsoft.com/office/powerpoint/2010/main" val="2277696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72B32-1A00-43DB-BBB8-B81738A4878E}" type="slidenum">
              <a:rPr lang="en-US" smtClean="0"/>
              <a:t>7</a:t>
            </a:fld>
            <a:endParaRPr lang="en-US"/>
          </a:p>
        </p:txBody>
      </p:sp>
    </p:spTree>
    <p:extLst>
      <p:ext uri="{BB962C8B-B14F-4D97-AF65-F5344CB8AC3E}">
        <p14:creationId xmlns:p14="http://schemas.microsoft.com/office/powerpoint/2010/main" val="1133917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7C72B32-1A00-43DB-BBB8-B81738A4878E}" type="slidenum">
              <a:rPr lang="en-US" smtClean="0"/>
              <a:t>8</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31902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72B32-1A00-43DB-BBB8-B81738A4878E}" type="slidenum">
              <a:rPr lang="en-US" smtClean="0"/>
              <a:t>9</a:t>
            </a:fld>
            <a:endParaRPr lang="en-US" dirty="0"/>
          </a:p>
        </p:txBody>
      </p:sp>
    </p:spTree>
    <p:extLst>
      <p:ext uri="{BB962C8B-B14F-4D97-AF65-F5344CB8AC3E}">
        <p14:creationId xmlns:p14="http://schemas.microsoft.com/office/powerpoint/2010/main" val="3210904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C72B32-1A00-43DB-BBB8-B81738A4878E}" type="slidenum">
              <a:rPr lang="en-US" smtClean="0"/>
              <a:t>10</a:t>
            </a:fld>
            <a:endParaRPr lang="en-US" dirty="0"/>
          </a:p>
        </p:txBody>
      </p:sp>
    </p:spTree>
    <p:extLst>
      <p:ext uri="{BB962C8B-B14F-4D97-AF65-F5344CB8AC3E}">
        <p14:creationId xmlns:p14="http://schemas.microsoft.com/office/powerpoint/2010/main" val="1380148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Volunteers Building Strong, Healthy, and Prepared Communities</a:t>
            </a:r>
            <a:endParaRPr lang="en-US" dirty="0"/>
          </a:p>
        </p:txBody>
      </p:sp>
      <p:sp>
        <p:nvSpPr>
          <p:cNvPr id="4" name="Slide Number Placeholder 3"/>
          <p:cNvSpPr>
            <a:spLocks noGrp="1"/>
          </p:cNvSpPr>
          <p:nvPr>
            <p:ph type="sldNum" sz="quarter" idx="11"/>
          </p:nvPr>
        </p:nvSpPr>
        <p:spPr/>
        <p:txBody>
          <a:bodyPr/>
          <a:lstStyle/>
          <a:p>
            <a:fld id="{085E4B45-3C0D-4DB7-A4A8-89FEB5CAB5B2}" type="slidenum">
              <a:rPr lang="en-US" smtClean="0"/>
              <a:pPr/>
              <a:t>‹#›</a:t>
            </a:fld>
            <a:endParaRPr lang="en-US" dirty="0"/>
          </a:p>
        </p:txBody>
      </p:sp>
    </p:spTree>
    <p:extLst>
      <p:ext uri="{BB962C8B-B14F-4D97-AF65-F5344CB8AC3E}">
        <p14:creationId xmlns:p14="http://schemas.microsoft.com/office/powerpoint/2010/main" val="101442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Footer Placeholder 4"/>
          <p:cNvSpPr>
            <a:spLocks noGrp="1"/>
          </p:cNvSpPr>
          <p:nvPr>
            <p:ph type="ftr" sz="quarter" idx="3"/>
          </p:nvPr>
        </p:nvSpPr>
        <p:spPr>
          <a:xfrm>
            <a:off x="2476500" y="4888706"/>
            <a:ext cx="4191000" cy="273844"/>
          </a:xfrm>
          <a:prstGeom prst="rect">
            <a:avLst/>
          </a:prstGeom>
        </p:spPr>
        <p:txBody>
          <a:bodyPr/>
          <a:lstStyle>
            <a:lvl1pPr algn="ctr">
              <a:defRPr sz="1000" i="1">
                <a:solidFill>
                  <a:schemeClr val="bg1"/>
                </a:solidFill>
                <a:latin typeface="Arial" panose="020B0604020202020204" pitchFamily="34" charset="0"/>
                <a:cs typeface="Arial" panose="020B0604020202020204" pitchFamily="34" charset="0"/>
              </a:defRPr>
            </a:lvl1pPr>
          </a:lstStyle>
          <a:p>
            <a:r>
              <a:rPr lang="en-US" dirty="0"/>
              <a:t>Volunteers Building Strong, Healthy, and Prepared Communities</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001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3"/>
          </p:nvPr>
        </p:nvSpPr>
        <p:spPr>
          <a:xfrm>
            <a:off x="2476500" y="4888706"/>
            <a:ext cx="4191000" cy="273844"/>
          </a:xfrm>
          <a:prstGeom prst="rect">
            <a:avLst/>
          </a:prstGeom>
        </p:spPr>
        <p:txBody>
          <a:bodyPr/>
          <a:lstStyle>
            <a:lvl1pPr algn="ctr">
              <a:defRPr sz="1000" i="1">
                <a:solidFill>
                  <a:schemeClr val="bg1"/>
                </a:solidFill>
                <a:latin typeface="Arial" panose="020B0604020202020204" pitchFamily="34" charset="0"/>
                <a:cs typeface="Arial" panose="020B0604020202020204" pitchFamily="34" charset="0"/>
              </a:defRPr>
            </a:lvl1pPr>
          </a:lstStyle>
          <a:p>
            <a:r>
              <a:rPr lang="en-US" dirty="0"/>
              <a:t>Volunteers Building Strong, Healthy, and Prepared Communities</a:t>
            </a:r>
          </a:p>
        </p:txBody>
      </p:sp>
      <p:sp>
        <p:nvSpPr>
          <p:cNvPr id="10" name="Slide Number Placeholder 4"/>
          <p:cNvSpPr>
            <a:spLocks noGrp="1"/>
          </p:cNvSpPr>
          <p:nvPr>
            <p:ph type="sldNum" sz="quarter" idx="4"/>
          </p:nvPr>
        </p:nvSpPr>
        <p:spPr>
          <a:xfrm>
            <a:off x="8077200" y="4873625"/>
            <a:ext cx="711200" cy="365125"/>
          </a:xfrm>
          <a:prstGeom prst="rect">
            <a:avLst/>
          </a:prstGeom>
        </p:spPr>
        <p:txBody>
          <a:bodyPr/>
          <a:lstStyle>
            <a:lvl1pPr algn="r">
              <a:defRPr sz="1200">
                <a:solidFill>
                  <a:schemeClr val="bg1"/>
                </a:solidFill>
                <a:latin typeface="Arial" panose="020B0604020202020204" pitchFamily="34" charset="0"/>
                <a:cs typeface="Arial" panose="020B0604020202020204" pitchFamily="34" charset="0"/>
              </a:defRPr>
            </a:lvl1pPr>
          </a:lstStyle>
          <a:p>
            <a:fld id="{085E4B45-3C0D-4DB7-A4A8-89FEB5CAB5B2}" type="slidenum">
              <a:rPr lang="en-US" smtClean="0"/>
              <a:pPr/>
              <a:t>‹#›</a:t>
            </a:fld>
            <a:endParaRPr lang="en-US" dirty="0"/>
          </a:p>
        </p:txBody>
      </p:sp>
    </p:spTree>
    <p:extLst>
      <p:ext uri="{BB962C8B-B14F-4D97-AF65-F5344CB8AC3E}">
        <p14:creationId xmlns:p14="http://schemas.microsoft.com/office/powerpoint/2010/main" val="3621398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4857750"/>
            <a:ext cx="9144000" cy="285750"/>
          </a:xfrm>
          <a:prstGeom prst="rect">
            <a:avLst/>
          </a:prstGeom>
          <a:solidFill>
            <a:srgbClr val="0051C4"/>
          </a:solidFill>
          <a:ln>
            <a:solidFill>
              <a:srgbClr val="005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01000" y="4092261"/>
            <a:ext cx="968845" cy="634089"/>
          </a:xfrm>
          <a:prstGeom prst="rect">
            <a:avLst/>
          </a:prstGeom>
        </p:spPr>
      </p:pic>
      <p:sp>
        <p:nvSpPr>
          <p:cNvPr id="11" name="Rectangle 10"/>
          <p:cNvSpPr/>
          <p:nvPr userDrawn="1"/>
        </p:nvSpPr>
        <p:spPr>
          <a:xfrm>
            <a:off x="0" y="-19050"/>
            <a:ext cx="9144000" cy="182880"/>
          </a:xfrm>
          <a:prstGeom prst="rect">
            <a:avLst/>
          </a:prstGeom>
          <a:solidFill>
            <a:srgbClr val="7AABDE"/>
          </a:solidFill>
          <a:ln>
            <a:solidFill>
              <a:srgbClr val="7AA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3"/>
          </p:nvPr>
        </p:nvSpPr>
        <p:spPr>
          <a:xfrm>
            <a:off x="2476500" y="4888706"/>
            <a:ext cx="4191000" cy="273844"/>
          </a:xfrm>
          <a:prstGeom prst="rect">
            <a:avLst/>
          </a:prstGeom>
        </p:spPr>
        <p:txBody>
          <a:bodyPr/>
          <a:lstStyle>
            <a:lvl1pPr algn="ctr">
              <a:defRPr sz="1000" i="1">
                <a:solidFill>
                  <a:schemeClr val="bg1"/>
                </a:solidFill>
                <a:latin typeface="Arial" panose="020B0604020202020204" pitchFamily="34" charset="0"/>
                <a:cs typeface="Arial" panose="020B0604020202020204" pitchFamily="34" charset="0"/>
              </a:defRPr>
            </a:lvl1pPr>
          </a:lstStyle>
          <a:p>
            <a:r>
              <a:rPr lang="en-US" dirty="0"/>
              <a:t>Volunteers Building Strong, Healthy, and Prepared Communities</a:t>
            </a:r>
          </a:p>
        </p:txBody>
      </p:sp>
      <p:sp>
        <p:nvSpPr>
          <p:cNvPr id="13" name="Slide Number Placeholder 4"/>
          <p:cNvSpPr>
            <a:spLocks noGrp="1"/>
          </p:cNvSpPr>
          <p:nvPr>
            <p:ph type="sldNum" sz="quarter" idx="4"/>
          </p:nvPr>
        </p:nvSpPr>
        <p:spPr>
          <a:xfrm>
            <a:off x="8077200" y="4873625"/>
            <a:ext cx="711200" cy="365125"/>
          </a:xfrm>
          <a:prstGeom prst="rect">
            <a:avLst/>
          </a:prstGeom>
        </p:spPr>
        <p:txBody>
          <a:bodyPr/>
          <a:lstStyle>
            <a:lvl1pPr algn="r">
              <a:defRPr sz="1200">
                <a:solidFill>
                  <a:schemeClr val="bg1"/>
                </a:solidFill>
                <a:latin typeface="Arial" panose="020B0604020202020204" pitchFamily="34" charset="0"/>
                <a:cs typeface="Arial" panose="020B0604020202020204" pitchFamily="34" charset="0"/>
              </a:defRPr>
            </a:lvl1pPr>
          </a:lstStyle>
          <a:p>
            <a:fld id="{085E4B45-3C0D-4DB7-A4A8-89FEB5CAB5B2}" type="slidenum">
              <a:rPr lang="en-US" smtClean="0"/>
              <a:pPr/>
              <a:t>‹#›</a:t>
            </a:fld>
            <a:endParaRPr lang="en-US" dirty="0"/>
          </a:p>
        </p:txBody>
      </p:sp>
    </p:spTree>
    <p:extLst>
      <p:ext uri="{BB962C8B-B14F-4D97-AF65-F5344CB8AC3E}">
        <p14:creationId xmlns:p14="http://schemas.microsoft.com/office/powerpoint/2010/main" val="378442706"/>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Lst>
  <p:hf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mrc.hhs.gov/" TargetMode="External"/><Relationship Id="rId7" Type="http://schemas.openxmlformats.org/officeDocument/2006/relationships/hyperlink" Target="https://www.twitter.com/MRC_ASPR"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facebook.com/medicalreservecorps" TargetMode="External"/><Relationship Id="rId5" Type="http://schemas.openxmlformats.org/officeDocument/2006/relationships/hyperlink" Target="https://www.train.org/mrc/" TargetMode="External"/><Relationship Id="rId4" Type="http://schemas.openxmlformats.org/officeDocument/2006/relationships/hyperlink" Target="https://mrc.hhs.gov/pageViewFldr/MRCListserv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fontScale="90000"/>
          </a:bodyPr>
          <a:lstStyle/>
          <a:p>
            <a:r>
              <a:rPr lang="en-US" dirty="0">
                <a:latin typeface="Arial" panose="020B0604020202020204" pitchFamily="34" charset="0"/>
                <a:cs typeface="Arial" panose="020B0604020202020204" pitchFamily="34" charset="0"/>
              </a:rPr>
              <a:t>The Medical Reserve Corps (MRC)</a:t>
            </a:r>
          </a:p>
        </p:txBody>
      </p:sp>
      <p:sp>
        <p:nvSpPr>
          <p:cNvPr id="3" name="Subtitle 2"/>
          <p:cNvSpPr>
            <a:spLocks noGrp="1"/>
          </p:cNvSpPr>
          <p:nvPr>
            <p:ph type="subTitle" idx="1"/>
          </p:nvPr>
        </p:nvSpPr>
        <p:spPr/>
        <p:txBody>
          <a:bodyPr>
            <a:noAutofit/>
          </a:bodyPr>
          <a:lstStyle/>
          <a:p>
            <a:r>
              <a:rPr lang="en-US" sz="2000" dirty="0">
                <a:solidFill>
                  <a:schemeClr val="tx1"/>
                </a:solidFill>
                <a:latin typeface="Arial" panose="020B0604020202020204" pitchFamily="34" charset="0"/>
                <a:cs typeface="Arial" panose="020B0604020202020204" pitchFamily="34" charset="0"/>
              </a:rPr>
              <a:t>Name of Presenter</a:t>
            </a:r>
          </a:p>
          <a:p>
            <a:r>
              <a:rPr lang="en-US" sz="2000" dirty="0">
                <a:solidFill>
                  <a:schemeClr val="tx1"/>
                </a:solidFill>
                <a:latin typeface="Arial" panose="020B0604020202020204" pitchFamily="34" charset="0"/>
                <a:cs typeface="Arial" panose="020B0604020202020204" pitchFamily="34" charset="0"/>
              </a:rPr>
              <a:t>Organization </a:t>
            </a:r>
          </a:p>
          <a:p>
            <a:r>
              <a:rPr lang="en-US" sz="2000" dirty="0">
                <a:solidFill>
                  <a:schemeClr val="tx1"/>
                </a:solidFill>
                <a:latin typeface="Arial" panose="020B0604020202020204" pitchFamily="34" charset="0"/>
                <a:cs typeface="Arial" panose="020B0604020202020204" pitchFamily="34" charset="0"/>
              </a:rPr>
              <a:t>Date</a:t>
            </a:r>
          </a:p>
        </p:txBody>
      </p:sp>
    </p:spTree>
    <p:extLst>
      <p:ext uri="{BB962C8B-B14F-4D97-AF65-F5344CB8AC3E}">
        <p14:creationId xmlns:p14="http://schemas.microsoft.com/office/powerpoint/2010/main" val="3473717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37160"/>
            <a:ext cx="8229600" cy="857250"/>
          </a:xfrm>
        </p:spPr>
        <p:txBody>
          <a:bodyPr/>
          <a:lstStyle/>
          <a:p>
            <a:r>
              <a:rPr lang="en-US" dirty="0"/>
              <a:t>MRC Program Communications</a:t>
            </a:r>
          </a:p>
        </p:txBody>
      </p:sp>
      <p:sp>
        <p:nvSpPr>
          <p:cNvPr id="6" name="Content Placeholder 5"/>
          <p:cNvSpPr>
            <a:spLocks noGrp="1"/>
          </p:cNvSpPr>
          <p:nvPr>
            <p:ph idx="1"/>
          </p:nvPr>
        </p:nvSpPr>
        <p:spPr>
          <a:xfrm>
            <a:off x="457200" y="914400"/>
            <a:ext cx="8229600" cy="3394472"/>
          </a:xfrm>
        </p:spPr>
        <p:txBody>
          <a:bodyPr>
            <a:normAutofit/>
          </a:bodyPr>
          <a:lstStyle/>
          <a:p>
            <a:pPr>
              <a:spcBef>
                <a:spcPts val="1000"/>
              </a:spcBef>
              <a:defRPr/>
            </a:pPr>
            <a:r>
              <a:rPr lang="en-US" sz="1800" dirty="0">
                <a:ea typeface="ＭＳ Ｐゴシック" pitchFamily="1" charset="-128"/>
              </a:rPr>
              <a:t>Visit the MRC website at </a:t>
            </a:r>
            <a:r>
              <a:rPr lang="en-US" sz="1800" dirty="0">
                <a:ea typeface="ＭＳ Ｐゴシック" pitchFamily="1" charset="-128"/>
                <a:hlinkClick r:id="rId3"/>
              </a:rPr>
              <a:t>https://mrc.hhs.gov </a:t>
            </a:r>
            <a:endParaRPr lang="en-US" sz="1800" dirty="0">
              <a:ea typeface="ＭＳ Ｐゴシック" pitchFamily="1" charset="-128"/>
            </a:endParaRPr>
          </a:p>
          <a:p>
            <a:pPr>
              <a:spcBef>
                <a:spcPts val="1000"/>
              </a:spcBef>
              <a:defRPr/>
            </a:pPr>
            <a:r>
              <a:rPr lang="en-US" sz="1800" dirty="0">
                <a:ea typeface="ＭＳ Ｐゴシック" pitchFamily="1" charset="-128"/>
              </a:rPr>
              <a:t>Join the MRC Program Office’s One-way or Two-way </a:t>
            </a:r>
            <a:br>
              <a:rPr lang="en-US" sz="1800" dirty="0">
                <a:ea typeface="ＭＳ Ｐゴシック" pitchFamily="1" charset="-128"/>
              </a:rPr>
            </a:br>
            <a:r>
              <a:rPr lang="en-US" sz="1800" dirty="0" err="1">
                <a:ea typeface="ＭＳ Ｐゴシック" pitchFamily="1" charset="-128"/>
              </a:rPr>
              <a:t>Listservs</a:t>
            </a:r>
            <a:r>
              <a:rPr lang="en-US" sz="1800" dirty="0">
                <a:ea typeface="ＭＳ Ｐゴシック" pitchFamily="1" charset="-128"/>
              </a:rPr>
              <a:t>: </a:t>
            </a:r>
            <a:r>
              <a:rPr lang="en-US" sz="1800" dirty="0">
                <a:ea typeface="ＭＳ Ｐゴシック" pitchFamily="1" charset="-128"/>
                <a:hlinkClick r:id="rId4"/>
              </a:rPr>
              <a:t>https://mrc.hhs.gov/pageViewFldr/MRCListservs</a:t>
            </a:r>
            <a:endParaRPr lang="en-US" sz="1800" dirty="0">
              <a:ea typeface="ＭＳ Ｐゴシック" pitchFamily="1" charset="-128"/>
            </a:endParaRPr>
          </a:p>
          <a:p>
            <a:pPr>
              <a:spcBef>
                <a:spcPts val="1000"/>
              </a:spcBef>
              <a:defRPr/>
            </a:pPr>
            <a:r>
              <a:rPr lang="en-US" sz="1800" dirty="0">
                <a:ea typeface="ＭＳ Ｐゴシック" pitchFamily="1" charset="-128"/>
              </a:rPr>
              <a:t>Join MRC-TRAIN:</a:t>
            </a:r>
            <a:br>
              <a:rPr lang="en-US" sz="1800" dirty="0">
                <a:ea typeface="ＭＳ Ｐゴシック" pitchFamily="1" charset="-128"/>
              </a:rPr>
            </a:br>
            <a:r>
              <a:rPr lang="en-US" sz="1800" u="sng" dirty="0">
                <a:hlinkClick r:id="rId5"/>
              </a:rPr>
              <a:t>https://www.train.org/mrc/</a:t>
            </a:r>
            <a:endParaRPr lang="en-US" sz="1800" dirty="0"/>
          </a:p>
          <a:p>
            <a:pPr>
              <a:spcBef>
                <a:spcPts val="1000"/>
              </a:spcBef>
              <a:defRPr/>
            </a:pPr>
            <a:r>
              <a:rPr lang="en-US" sz="1800" dirty="0">
                <a:ea typeface="ＭＳ Ｐゴシック" pitchFamily="1" charset="-128"/>
              </a:rPr>
              <a:t>Like us on Facebook: </a:t>
            </a:r>
            <a:br>
              <a:rPr lang="en-US" sz="1800" dirty="0">
                <a:ea typeface="ＭＳ Ｐゴシック" pitchFamily="1" charset="-128"/>
              </a:rPr>
            </a:br>
            <a:r>
              <a:rPr lang="en-US" sz="1800" dirty="0">
                <a:ea typeface="ＭＳ Ｐゴシック" pitchFamily="1" charset="-128"/>
                <a:hlinkClick r:id="rId6"/>
              </a:rPr>
              <a:t>https://www.facebook.com/medicalreservecorps</a:t>
            </a:r>
            <a:endParaRPr lang="en-US" sz="1800" dirty="0">
              <a:ea typeface="ＭＳ Ｐゴシック" pitchFamily="1" charset="-128"/>
            </a:endParaRPr>
          </a:p>
          <a:p>
            <a:pPr>
              <a:spcBef>
                <a:spcPts val="1000"/>
              </a:spcBef>
              <a:defRPr/>
            </a:pPr>
            <a:r>
              <a:rPr lang="en-US" sz="1800" dirty="0">
                <a:ea typeface="ＭＳ Ｐゴシック" pitchFamily="1" charset="-128"/>
              </a:rPr>
              <a:t>Follow us on Twitter: @MRC_ASPR or </a:t>
            </a:r>
            <a:br>
              <a:rPr lang="en-US" sz="1800" dirty="0">
                <a:ea typeface="ＭＳ Ｐゴシック" pitchFamily="1" charset="-128"/>
              </a:rPr>
            </a:br>
            <a:r>
              <a:rPr lang="en-US" sz="1800" dirty="0">
                <a:ea typeface="ＭＳ Ｐゴシック" pitchFamily="1" charset="-128"/>
              </a:rPr>
              <a:t>visit </a:t>
            </a:r>
            <a:r>
              <a:rPr lang="en-US" sz="1800" dirty="0">
                <a:ea typeface="ＭＳ Ｐゴシック" pitchFamily="1" charset="-128"/>
                <a:hlinkClick r:id="rId7"/>
              </a:rPr>
              <a:t>https://www.twitter.com/MRC_ASPR</a:t>
            </a:r>
            <a:endParaRPr lang="en-US" sz="1800" dirty="0">
              <a:ea typeface="ＭＳ Ｐゴシック" pitchFamily="1" charset="-128"/>
            </a:endParaRPr>
          </a:p>
        </p:txBody>
      </p:sp>
      <p:pic>
        <p:nvPicPr>
          <p:cNvPr id="7" name="Picture 6" descr="Computer with mouse ico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2800" y="989215"/>
            <a:ext cx="1676400" cy="1423358"/>
          </a:xfrm>
          <a:prstGeom prst="rect">
            <a:avLst/>
          </a:prstGeom>
        </p:spPr>
      </p:pic>
      <p:sp>
        <p:nvSpPr>
          <p:cNvPr id="8" name="TextBox 7"/>
          <p:cNvSpPr txBox="1"/>
          <p:nvPr/>
        </p:nvSpPr>
        <p:spPr>
          <a:xfrm>
            <a:off x="1362919" y="4327636"/>
            <a:ext cx="6418162" cy="338554"/>
          </a:xfrm>
          <a:prstGeom prst="rect">
            <a:avLst/>
          </a:prstGeom>
          <a:solidFill>
            <a:srgbClr val="0051C4"/>
          </a:solidFill>
        </p:spPr>
        <p:txBody>
          <a:bodyPr wrap="square" rtlCol="0">
            <a:spAutoFit/>
          </a:bodyPr>
          <a:lstStyle/>
          <a:p>
            <a:pPr algn="ctr"/>
            <a:r>
              <a:rPr lang="en-US" sz="1600" b="1" dirty="0">
                <a:solidFill>
                  <a:schemeClr val="bg1"/>
                </a:solidFill>
              </a:rPr>
              <a:t>To find an MRC unit near you, visit </a:t>
            </a:r>
            <a:r>
              <a:rPr lang="en-US" sz="1600" b="1" u="sng" dirty="0">
                <a:solidFill>
                  <a:schemeClr val="bg1"/>
                </a:solidFill>
              </a:rPr>
              <a:t>http://mrc.hhs.gov/FindMRC</a:t>
            </a:r>
          </a:p>
        </p:txBody>
      </p:sp>
    </p:spTree>
    <p:extLst>
      <p:ext uri="{BB962C8B-B14F-4D97-AF65-F5344CB8AC3E}">
        <p14:creationId xmlns:p14="http://schemas.microsoft.com/office/powerpoint/2010/main" val="166083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
            <a:ext cx="8229600" cy="857250"/>
          </a:xfrm>
        </p:spPr>
        <p:txBody>
          <a:bodyPr/>
          <a:lstStyle/>
          <a:p>
            <a:r>
              <a:rPr lang="en-US" dirty="0"/>
              <a:t>What is the MRC?</a:t>
            </a:r>
          </a:p>
        </p:txBody>
      </p:sp>
      <p:sp>
        <p:nvSpPr>
          <p:cNvPr id="3" name="Content Placeholder 2"/>
          <p:cNvSpPr>
            <a:spLocks noGrp="1"/>
          </p:cNvSpPr>
          <p:nvPr>
            <p:ph idx="1"/>
          </p:nvPr>
        </p:nvSpPr>
        <p:spPr>
          <a:xfrm>
            <a:off x="457200" y="914400"/>
            <a:ext cx="8382000" cy="3867150"/>
          </a:xfrm>
        </p:spPr>
        <p:txBody>
          <a:bodyPr>
            <a:noAutofit/>
          </a:bodyPr>
          <a:lstStyle/>
          <a:p>
            <a:pPr>
              <a:spcBef>
                <a:spcPts val="1200"/>
              </a:spcBef>
            </a:pPr>
            <a:r>
              <a:rPr lang="en-US" sz="1800" dirty="0"/>
              <a:t>The Medical Reserve Corps (MRC) is a national network of volunteers, organized locally to improve the health and safety of their communities</a:t>
            </a:r>
          </a:p>
          <a:p>
            <a:pPr>
              <a:spcBef>
                <a:spcPts val="1000"/>
              </a:spcBef>
            </a:pPr>
            <a:r>
              <a:rPr lang="en-US" sz="1800" dirty="0"/>
              <a:t>The MRC started as a demonstration project by the U.S. Department of Health and Human Services (HHS) in 2002 after the events of September 11 identified a need to organize and train medical volunteers to assist in emergencies</a:t>
            </a:r>
          </a:p>
          <a:p>
            <a:pPr>
              <a:spcBef>
                <a:spcPts val="1000"/>
              </a:spcBef>
            </a:pPr>
            <a:r>
              <a:rPr lang="en-US" sz="1800" dirty="0"/>
              <a:t>In 2006, Congress passed the Pandemic and All-Hazards Preparedness Act, which formally established the Medical Reserve Corps “to provide for an adequate supply of volunteers in the case of a Federal, State, local, or tribal public health emergency”</a:t>
            </a:r>
          </a:p>
          <a:p>
            <a:pPr>
              <a:spcBef>
                <a:spcPts val="1000"/>
              </a:spcBef>
            </a:pPr>
            <a:r>
              <a:rPr lang="en-US" sz="1800" dirty="0"/>
              <a:t>Today, the MRC network comprises approximately 850 units and </a:t>
            </a:r>
            <a:br>
              <a:rPr lang="en-US" sz="1800" dirty="0"/>
            </a:br>
            <a:r>
              <a:rPr lang="en-US" sz="1800" dirty="0"/>
              <a:t>175,000 volunteers across the U.S. and its territories</a:t>
            </a:r>
          </a:p>
        </p:txBody>
      </p:sp>
    </p:spTree>
    <p:extLst>
      <p:ext uri="{BB962C8B-B14F-4D97-AF65-F5344CB8AC3E}">
        <p14:creationId xmlns:p14="http://schemas.microsoft.com/office/powerpoint/2010/main" val="3068044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37160"/>
            <a:ext cx="8229600" cy="857250"/>
          </a:xfrm>
        </p:spPr>
        <p:txBody>
          <a:bodyPr/>
          <a:lstStyle/>
          <a:p>
            <a:r>
              <a:rPr lang="en-US" dirty="0"/>
              <a:t>What does the MRC do?</a:t>
            </a:r>
          </a:p>
        </p:txBody>
      </p:sp>
      <p:sp>
        <p:nvSpPr>
          <p:cNvPr id="3" name="Content Placeholder 2"/>
          <p:cNvSpPr>
            <a:spLocks noGrp="1"/>
          </p:cNvSpPr>
          <p:nvPr>
            <p:ph idx="1"/>
          </p:nvPr>
        </p:nvSpPr>
        <p:spPr>
          <a:xfrm>
            <a:off x="457200" y="914400"/>
            <a:ext cx="8229600" cy="1885950"/>
          </a:xfrm>
        </p:spPr>
        <p:txBody>
          <a:bodyPr>
            <a:normAutofit/>
          </a:bodyPr>
          <a:lstStyle/>
          <a:p>
            <a:pPr>
              <a:spcBef>
                <a:spcPts val="1000"/>
              </a:spcBef>
            </a:pPr>
            <a:r>
              <a:rPr lang="en-US" sz="1800" dirty="0"/>
              <a:t>MRC units engage in their local communities to improve emergency response capabilities, build community preparedness and resilience, and strengthen public health</a:t>
            </a:r>
          </a:p>
          <a:p>
            <a:pPr>
              <a:spcBef>
                <a:spcPts val="1000"/>
              </a:spcBef>
            </a:pPr>
            <a:r>
              <a:rPr lang="en-US" sz="1800" dirty="0"/>
              <a:t>No MRC unit is the same – specific engagement activities vary by community need, volunteer skills and interest, and partner support</a:t>
            </a:r>
          </a:p>
        </p:txBody>
      </p:sp>
      <p:pic>
        <p:nvPicPr>
          <p:cNvPr id="8" name="Picture 7" descr="MRC volunteers participating in emergency response, preparedness, and public health activities"/>
          <p:cNvPicPr>
            <a:picLocks noChangeAspect="1"/>
          </p:cNvPicPr>
          <p:nvPr/>
        </p:nvPicPr>
        <p:blipFill>
          <a:blip r:embed="rId3"/>
          <a:stretch>
            <a:fillRect/>
          </a:stretch>
        </p:blipFill>
        <p:spPr>
          <a:xfrm>
            <a:off x="152400" y="2800350"/>
            <a:ext cx="8864352" cy="1938696"/>
          </a:xfrm>
          <a:prstGeom prst="rect">
            <a:avLst/>
          </a:prstGeom>
        </p:spPr>
      </p:pic>
    </p:spTree>
    <p:extLst>
      <p:ext uri="{BB962C8B-B14F-4D97-AF65-F5344CB8AC3E}">
        <p14:creationId xmlns:p14="http://schemas.microsoft.com/office/powerpoint/2010/main" val="802837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37160"/>
            <a:ext cx="8229600" cy="857250"/>
          </a:xfrm>
        </p:spPr>
        <p:txBody>
          <a:bodyPr/>
          <a:lstStyle/>
          <a:p>
            <a:r>
              <a:rPr lang="en-US" dirty="0"/>
              <a:t>Where are MRC units located?</a:t>
            </a:r>
          </a:p>
        </p:txBody>
      </p:sp>
      <p:sp>
        <p:nvSpPr>
          <p:cNvPr id="3" name="Content Placeholder 2"/>
          <p:cNvSpPr>
            <a:spLocks noGrp="1"/>
          </p:cNvSpPr>
          <p:nvPr>
            <p:ph idx="1"/>
          </p:nvPr>
        </p:nvSpPr>
        <p:spPr>
          <a:xfrm>
            <a:off x="457200" y="1005840"/>
            <a:ext cx="8229600" cy="3470910"/>
          </a:xfrm>
        </p:spPr>
        <p:txBody>
          <a:bodyPr>
            <a:normAutofit/>
          </a:bodyPr>
          <a:lstStyle/>
          <a:p>
            <a:r>
              <a:rPr lang="en-US" sz="1800" dirty="0"/>
              <a:t>There are roughly 850 MRC units located across the U.S. and its territories, including:</a:t>
            </a:r>
          </a:p>
          <a:p>
            <a:pPr lvl="1"/>
            <a:r>
              <a:rPr lang="en-US" sz="1600" dirty="0"/>
              <a:t>49 states</a:t>
            </a:r>
          </a:p>
          <a:p>
            <a:pPr lvl="1"/>
            <a:r>
              <a:rPr lang="en-US" sz="1600" dirty="0"/>
              <a:t>American Samoa, Guam, </a:t>
            </a:r>
            <a:br>
              <a:rPr lang="en-US" sz="1600" dirty="0"/>
            </a:br>
            <a:r>
              <a:rPr lang="en-US" sz="1600" dirty="0"/>
              <a:t>Federated States of Micronesia, </a:t>
            </a:r>
            <a:br>
              <a:rPr lang="en-US" sz="1600" dirty="0"/>
            </a:br>
            <a:r>
              <a:rPr lang="en-US" sz="1600" dirty="0"/>
              <a:t>Marshall Islands, Palau, </a:t>
            </a:r>
            <a:br>
              <a:rPr lang="en-US" sz="1600" dirty="0"/>
            </a:br>
            <a:r>
              <a:rPr lang="en-US" sz="1600" dirty="0"/>
              <a:t>Puerto Rico, and Northern </a:t>
            </a:r>
            <a:br>
              <a:rPr lang="en-US" sz="1600" dirty="0"/>
            </a:br>
            <a:r>
              <a:rPr lang="en-US" sz="1600" dirty="0"/>
              <a:t>Mariana Islands</a:t>
            </a:r>
          </a:p>
          <a:p>
            <a:pPr>
              <a:spcBef>
                <a:spcPts val="1000"/>
              </a:spcBef>
            </a:pPr>
            <a:r>
              <a:rPr lang="en-US" sz="1800" dirty="0"/>
              <a:t>Size of MRC units ranges </a:t>
            </a:r>
            <a:br>
              <a:rPr lang="en-US" sz="1800" dirty="0"/>
            </a:br>
            <a:r>
              <a:rPr lang="en-US" sz="1800" dirty="0"/>
              <a:t>from fewer than 50 to </a:t>
            </a:r>
            <a:br>
              <a:rPr lang="en-US" sz="1800" dirty="0"/>
            </a:br>
            <a:r>
              <a:rPr lang="en-US" sz="1800" dirty="0"/>
              <a:t>more than 2,500 volunteers</a:t>
            </a:r>
          </a:p>
        </p:txBody>
      </p:sp>
      <p:pic>
        <p:nvPicPr>
          <p:cNvPr id="7" name="Picture 6" descr="A map of the United States with blue dots that illustrate where MRC units are located. The dots are spread out across the U.S. with a large concentration in the midwest and northeast."/>
          <p:cNvPicPr>
            <a:picLocks noChangeAspect="1"/>
          </p:cNvPicPr>
          <p:nvPr/>
        </p:nvPicPr>
        <p:blipFill rotWithShape="1">
          <a:blip r:embed="rId3" cstate="print">
            <a:extLst>
              <a:ext uri="{28A0092B-C50C-407E-A947-70E740481C1C}">
                <a14:useLocalDpi xmlns:a14="http://schemas.microsoft.com/office/drawing/2010/main" val="0"/>
              </a:ext>
            </a:extLst>
          </a:blip>
          <a:srcRect l="1387" t="14219" r="1550" b="1441"/>
          <a:stretch/>
        </p:blipFill>
        <p:spPr>
          <a:xfrm>
            <a:off x="4343400" y="1581150"/>
            <a:ext cx="3892685" cy="2613661"/>
          </a:xfrm>
          <a:prstGeom prst="rect">
            <a:avLst/>
          </a:prstGeom>
        </p:spPr>
      </p:pic>
    </p:spTree>
    <p:extLst>
      <p:ext uri="{BB962C8B-B14F-4D97-AF65-F5344CB8AC3E}">
        <p14:creationId xmlns:p14="http://schemas.microsoft.com/office/powerpoint/2010/main" val="2078343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37160"/>
            <a:ext cx="8229600" cy="859536"/>
          </a:xfrm>
        </p:spPr>
        <p:txBody>
          <a:bodyPr/>
          <a:lstStyle/>
          <a:p>
            <a:r>
              <a:rPr lang="en-US" dirty="0"/>
              <a:t>Number of MRC Units by Region</a:t>
            </a:r>
          </a:p>
        </p:txBody>
      </p:sp>
      <p:sp>
        <p:nvSpPr>
          <p:cNvPr id="9" name="TextBox 8"/>
          <p:cNvSpPr txBox="1"/>
          <p:nvPr/>
        </p:nvSpPr>
        <p:spPr>
          <a:xfrm>
            <a:off x="76200" y="4504551"/>
            <a:ext cx="1609287"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Data as of April 2020</a:t>
            </a:r>
          </a:p>
        </p:txBody>
      </p:sp>
      <p:pic>
        <p:nvPicPr>
          <p:cNvPr id="10" name="Picture 2" descr="Image shows a map of the 10 Department of Health and Human Services reg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267" y="1276350"/>
            <a:ext cx="3053818" cy="213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7" descr="Bar graph illustrating the number of MRC units in each region of the country. 89 units in Region 1, 54 units in Region 2, 59 units in Region 3, 127 units in Region 4, 216 units in Region 5, 84 units in Region 6, 60 units in Region 7, 39 units in Region 8, 63 units in Region 9, 46 units in Region 10"/>
          <p:cNvGraphicFramePr/>
          <p:nvPr>
            <p:extLst>
              <p:ext uri="{D42A27DB-BD31-4B8C-83A1-F6EECF244321}">
                <p14:modId xmlns:p14="http://schemas.microsoft.com/office/powerpoint/2010/main" val="1761485180"/>
              </p:ext>
            </p:extLst>
          </p:nvPr>
        </p:nvGraphicFramePr>
        <p:xfrm>
          <a:off x="4000501" y="1264227"/>
          <a:ext cx="4800600" cy="24003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a:off x="3581400" y="1047750"/>
            <a:ext cx="0" cy="3276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94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37160"/>
            <a:ext cx="8229600" cy="859536"/>
          </a:xfrm>
        </p:spPr>
        <p:txBody>
          <a:bodyPr/>
          <a:lstStyle/>
          <a:p>
            <a:r>
              <a:rPr lang="en-US" dirty="0"/>
              <a:t>Types of MRC Volunteers</a:t>
            </a:r>
          </a:p>
        </p:txBody>
      </p:sp>
      <p:sp>
        <p:nvSpPr>
          <p:cNvPr id="9" name="TextBox 8"/>
          <p:cNvSpPr txBox="1"/>
          <p:nvPr/>
        </p:nvSpPr>
        <p:spPr>
          <a:xfrm>
            <a:off x="76200" y="4580751"/>
            <a:ext cx="1609287"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Data as of April 2020</a:t>
            </a:r>
          </a:p>
        </p:txBody>
      </p:sp>
      <p:pic>
        <p:nvPicPr>
          <p:cNvPr id="2" name="Picture 1"/>
          <p:cNvPicPr>
            <a:picLocks noChangeAspect="1"/>
          </p:cNvPicPr>
          <p:nvPr/>
        </p:nvPicPr>
        <p:blipFill>
          <a:blip r:embed="rId3"/>
          <a:stretch>
            <a:fillRect/>
          </a:stretch>
        </p:blipFill>
        <p:spPr>
          <a:xfrm>
            <a:off x="640080" y="964099"/>
            <a:ext cx="7863840" cy="3338479"/>
          </a:xfrm>
          <a:prstGeom prst="rect">
            <a:avLst/>
          </a:prstGeom>
        </p:spPr>
      </p:pic>
    </p:spTree>
    <p:extLst>
      <p:ext uri="{BB962C8B-B14F-4D97-AF65-F5344CB8AC3E}">
        <p14:creationId xmlns:p14="http://schemas.microsoft.com/office/powerpoint/2010/main" val="676594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37160"/>
            <a:ext cx="8229600" cy="859536"/>
          </a:xfrm>
        </p:spPr>
        <p:txBody>
          <a:bodyPr/>
          <a:lstStyle/>
          <a:p>
            <a:r>
              <a:rPr lang="en-US" dirty="0"/>
              <a:t>Types of MRC Volunteers</a:t>
            </a:r>
          </a:p>
        </p:txBody>
      </p:sp>
      <p:sp>
        <p:nvSpPr>
          <p:cNvPr id="9" name="TextBox 8"/>
          <p:cNvSpPr txBox="1"/>
          <p:nvPr/>
        </p:nvSpPr>
        <p:spPr>
          <a:xfrm>
            <a:off x="76200" y="4580751"/>
            <a:ext cx="1609287"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Data as of April 2020</a:t>
            </a:r>
          </a:p>
        </p:txBody>
      </p:sp>
      <p:pic>
        <p:nvPicPr>
          <p:cNvPr id="3" name="Picture 2"/>
          <p:cNvPicPr>
            <a:picLocks noChangeAspect="1"/>
          </p:cNvPicPr>
          <p:nvPr/>
        </p:nvPicPr>
        <p:blipFill rotWithShape="1">
          <a:blip r:embed="rId3"/>
          <a:srcRect r="194"/>
          <a:stretch/>
        </p:blipFill>
        <p:spPr>
          <a:xfrm>
            <a:off x="381000" y="918191"/>
            <a:ext cx="7848600" cy="3406159"/>
          </a:xfrm>
          <a:prstGeom prst="rect">
            <a:avLst/>
          </a:prstGeom>
        </p:spPr>
      </p:pic>
    </p:spTree>
    <p:extLst>
      <p:ext uri="{BB962C8B-B14F-4D97-AF65-F5344CB8AC3E}">
        <p14:creationId xmlns:p14="http://schemas.microsoft.com/office/powerpoint/2010/main" val="265177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37160"/>
            <a:ext cx="8229600" cy="857250"/>
          </a:xfrm>
        </p:spPr>
        <p:txBody>
          <a:bodyPr/>
          <a:lstStyle/>
          <a:p>
            <a:r>
              <a:rPr lang="en-US" dirty="0"/>
              <a:t>At a Glance: MRCs in the Community</a:t>
            </a:r>
          </a:p>
        </p:txBody>
      </p:sp>
      <p:sp>
        <p:nvSpPr>
          <p:cNvPr id="8" name="Content Placeholder 2"/>
          <p:cNvSpPr txBox="1">
            <a:spLocks/>
          </p:cNvSpPr>
          <p:nvPr/>
        </p:nvSpPr>
        <p:spPr>
          <a:xfrm>
            <a:off x="457200" y="914400"/>
            <a:ext cx="8229600" cy="457200"/>
          </a:xfrm>
          <a:prstGeom prst="rect">
            <a:avLst/>
          </a:prstGeom>
        </p:spPr>
        <p:txBody>
          <a:bodyPr>
            <a:noAutofit/>
          </a:bodyPr>
          <a:lstStyle>
            <a:lvl1pPr marL="342900" indent="-342900" algn="l" defTabSz="914400" rtl="0" eaLnBrk="1" latinLnBrk="0" hangingPunct="1">
              <a:spcBef>
                <a:spcPct val="20000"/>
              </a:spcBef>
              <a:buSzPct val="125000"/>
              <a:buFont typeface="Arial" panose="020B0604020202020204" pitchFamily="34" charset="0"/>
              <a:buChar char="•"/>
              <a:defRPr sz="2200" kern="1200">
                <a:solidFill>
                  <a:srgbClr val="002060"/>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000" kern="1200">
                <a:solidFill>
                  <a:srgbClr val="002060"/>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ü"/>
              <a:defRPr sz="1800" kern="1200">
                <a:solidFill>
                  <a:srgbClr val="00206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000"/>
              </a:spcBef>
              <a:buNone/>
            </a:pPr>
            <a:r>
              <a:rPr lang="en-US" sz="1800" dirty="0">
                <a:solidFill>
                  <a:schemeClr val="tx1"/>
                </a:solidFill>
                <a:latin typeface="Arial" panose="020B0604020202020204" pitchFamily="34" charset="0"/>
                <a:cs typeface="Arial" panose="020B0604020202020204" pitchFamily="34" charset="0"/>
              </a:rPr>
              <a:t>In the most recent MRC Network Profile, below are the types of emergency responses MRC units participated in.</a:t>
            </a:r>
          </a:p>
        </p:txBody>
      </p:sp>
      <p:sp>
        <p:nvSpPr>
          <p:cNvPr id="9" name="TextBox 8"/>
          <p:cNvSpPr txBox="1"/>
          <p:nvPr/>
        </p:nvSpPr>
        <p:spPr>
          <a:xfrm>
            <a:off x="292385" y="1808987"/>
            <a:ext cx="1143000" cy="98488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Natural Disasters</a:t>
            </a:r>
          </a:p>
          <a:p>
            <a:r>
              <a:rPr lang="en-US" sz="2800" b="1" dirty="0">
                <a:latin typeface="Arial" panose="020B0604020202020204" pitchFamily="34" charset="0"/>
                <a:cs typeface="Arial" panose="020B0604020202020204" pitchFamily="34" charset="0"/>
              </a:rPr>
              <a:t>68%</a:t>
            </a:r>
          </a:p>
        </p:txBody>
      </p:sp>
      <p:pic>
        <p:nvPicPr>
          <p:cNvPr id="10" name="Picture 9" descr="Tornado icon"/>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295400" y="1812798"/>
            <a:ext cx="740035" cy="548640"/>
          </a:xfrm>
          <a:prstGeom prst="rect">
            <a:avLst/>
          </a:prstGeom>
        </p:spPr>
      </p:pic>
      <p:sp>
        <p:nvSpPr>
          <p:cNvPr id="11" name="TextBox 10"/>
          <p:cNvSpPr txBox="1"/>
          <p:nvPr/>
        </p:nvSpPr>
        <p:spPr>
          <a:xfrm>
            <a:off x="2216273" y="1808987"/>
            <a:ext cx="1273005" cy="1215717"/>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Infectious </a:t>
            </a:r>
            <a:br>
              <a:rPr lang="en-US" sz="1500" b="1" dirty="0">
                <a:latin typeface="Arial" panose="020B0604020202020204" pitchFamily="34" charset="0"/>
                <a:cs typeface="Arial" panose="020B0604020202020204" pitchFamily="34" charset="0"/>
              </a:rPr>
            </a:br>
            <a:r>
              <a:rPr lang="en-US" sz="1500" b="1" dirty="0">
                <a:latin typeface="Arial" panose="020B0604020202020204" pitchFamily="34" charset="0"/>
                <a:cs typeface="Arial" panose="020B0604020202020204" pitchFamily="34" charset="0"/>
              </a:rPr>
              <a:t>Disease Outbreaks</a:t>
            </a:r>
          </a:p>
          <a:p>
            <a:r>
              <a:rPr lang="en-US" sz="2800" b="1" dirty="0">
                <a:latin typeface="Arial" panose="020B0604020202020204" pitchFamily="34" charset="0"/>
                <a:cs typeface="Arial" panose="020B0604020202020204" pitchFamily="34" charset="0"/>
              </a:rPr>
              <a:t>28%</a:t>
            </a:r>
          </a:p>
        </p:txBody>
      </p:sp>
      <p:pic>
        <p:nvPicPr>
          <p:cNvPr id="12" name="Picture 11" descr="Infectious disease icon"/>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76600" y="1808988"/>
            <a:ext cx="763152" cy="548640"/>
          </a:xfrm>
          <a:prstGeom prst="rect">
            <a:avLst/>
          </a:prstGeom>
        </p:spPr>
      </p:pic>
      <p:sp>
        <p:nvSpPr>
          <p:cNvPr id="13" name="TextBox 12"/>
          <p:cNvSpPr txBox="1"/>
          <p:nvPr/>
        </p:nvSpPr>
        <p:spPr>
          <a:xfrm>
            <a:off x="4270166" y="1808987"/>
            <a:ext cx="1882605" cy="98488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Human Induced / Civil Hazards</a:t>
            </a:r>
          </a:p>
          <a:p>
            <a:r>
              <a:rPr lang="en-US" sz="2800" b="1" dirty="0">
                <a:latin typeface="Arial" panose="020B0604020202020204" pitchFamily="34" charset="0"/>
                <a:cs typeface="Arial" panose="020B0604020202020204" pitchFamily="34" charset="0"/>
              </a:rPr>
              <a:t>12%</a:t>
            </a:r>
          </a:p>
        </p:txBody>
      </p:sp>
      <p:pic>
        <p:nvPicPr>
          <p:cNvPr id="14" name="Picture 13" descr="Icon showing a nuclear hazard warn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0761" y="1851149"/>
            <a:ext cx="662439" cy="548640"/>
          </a:xfrm>
          <a:prstGeom prst="rect">
            <a:avLst/>
          </a:prstGeom>
        </p:spPr>
      </p:pic>
      <p:sp>
        <p:nvSpPr>
          <p:cNvPr id="15" name="TextBox 14"/>
          <p:cNvSpPr txBox="1"/>
          <p:nvPr/>
        </p:nvSpPr>
        <p:spPr>
          <a:xfrm>
            <a:off x="6933660" y="1808987"/>
            <a:ext cx="1524540" cy="98488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Technological</a:t>
            </a:r>
          </a:p>
          <a:p>
            <a:r>
              <a:rPr lang="en-US" sz="1500" b="1" dirty="0">
                <a:latin typeface="Arial" panose="020B0604020202020204" pitchFamily="34" charset="0"/>
                <a:cs typeface="Arial" panose="020B0604020202020204" pitchFamily="34" charset="0"/>
              </a:rPr>
              <a:t>Hazards</a:t>
            </a:r>
          </a:p>
          <a:p>
            <a:r>
              <a:rPr lang="en-US" sz="2800" b="1" dirty="0">
                <a:latin typeface="Arial" panose="020B0604020202020204" pitchFamily="34" charset="0"/>
                <a:cs typeface="Arial" panose="020B0604020202020204" pitchFamily="34" charset="0"/>
              </a:rPr>
              <a:t>4%</a:t>
            </a:r>
          </a:p>
        </p:txBody>
      </p:sp>
      <p:pic>
        <p:nvPicPr>
          <p:cNvPr id="16" name="Picture 15" descr="Icon showing a power line dow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2480" y="1851149"/>
            <a:ext cx="548640" cy="548640"/>
          </a:xfrm>
          <a:prstGeom prst="rect">
            <a:avLst/>
          </a:prstGeom>
        </p:spPr>
      </p:pic>
      <p:sp>
        <p:nvSpPr>
          <p:cNvPr id="17" name="TextBox 16"/>
          <p:cNvSpPr txBox="1"/>
          <p:nvPr/>
        </p:nvSpPr>
        <p:spPr>
          <a:xfrm>
            <a:off x="1296217" y="3307106"/>
            <a:ext cx="1294583" cy="98488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Foodborne Illness</a:t>
            </a:r>
          </a:p>
          <a:p>
            <a:r>
              <a:rPr lang="en-US" sz="2800" b="1" dirty="0">
                <a:latin typeface="Arial" panose="020B0604020202020204" pitchFamily="34" charset="0"/>
                <a:cs typeface="Arial" panose="020B0604020202020204" pitchFamily="34" charset="0"/>
              </a:rPr>
              <a:t>3%</a:t>
            </a:r>
          </a:p>
        </p:txBody>
      </p:sp>
      <p:pic>
        <p:nvPicPr>
          <p:cNvPr id="18" name="Picture 17" descr="Foodborne illness icon"/>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475097" y="3256787"/>
            <a:ext cx="725303" cy="548640"/>
          </a:xfrm>
          <a:prstGeom prst="rect">
            <a:avLst/>
          </a:prstGeom>
        </p:spPr>
      </p:pic>
      <p:sp>
        <p:nvSpPr>
          <p:cNvPr id="19" name="TextBox 18"/>
          <p:cNvSpPr txBox="1"/>
          <p:nvPr/>
        </p:nvSpPr>
        <p:spPr>
          <a:xfrm>
            <a:off x="3449551" y="3261033"/>
            <a:ext cx="1524540" cy="1215717"/>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Hazardous Materials Spills</a:t>
            </a:r>
          </a:p>
          <a:p>
            <a:r>
              <a:rPr lang="en-US" sz="2800" b="1" dirty="0">
                <a:latin typeface="Arial" panose="020B0604020202020204" pitchFamily="34" charset="0"/>
                <a:cs typeface="Arial" panose="020B0604020202020204" pitchFamily="34" charset="0"/>
              </a:rPr>
              <a:t>3%</a:t>
            </a:r>
          </a:p>
        </p:txBody>
      </p:sp>
      <p:pic>
        <p:nvPicPr>
          <p:cNvPr id="20" name="Picture 19" descr="Hazardous spills icon"/>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595304" y="3256787"/>
            <a:ext cx="757574" cy="548640"/>
          </a:xfrm>
          <a:prstGeom prst="rect">
            <a:avLst/>
          </a:prstGeom>
        </p:spPr>
      </p:pic>
      <p:sp>
        <p:nvSpPr>
          <p:cNvPr id="21" name="TextBox 20"/>
          <p:cNvSpPr txBox="1"/>
          <p:nvPr/>
        </p:nvSpPr>
        <p:spPr>
          <a:xfrm>
            <a:off x="5832842" y="3249158"/>
            <a:ext cx="1482358" cy="98488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Other </a:t>
            </a:r>
            <a:br>
              <a:rPr lang="en-US" sz="1500" b="1" dirty="0">
                <a:latin typeface="Arial" panose="020B0604020202020204" pitchFamily="34" charset="0"/>
                <a:cs typeface="Arial" panose="020B0604020202020204" pitchFamily="34" charset="0"/>
              </a:rPr>
            </a:br>
            <a:r>
              <a:rPr lang="en-US" sz="1500" b="1" dirty="0">
                <a:latin typeface="Arial" panose="020B0604020202020204" pitchFamily="34" charset="0"/>
                <a:cs typeface="Arial" panose="020B0604020202020204" pitchFamily="34" charset="0"/>
              </a:rPr>
              <a:t>Emergencies</a:t>
            </a:r>
          </a:p>
          <a:p>
            <a:r>
              <a:rPr lang="en-US" sz="2800" b="1" dirty="0">
                <a:latin typeface="Arial" panose="020B0604020202020204" pitchFamily="34" charset="0"/>
                <a:cs typeface="Arial" panose="020B0604020202020204" pitchFamily="34" charset="0"/>
              </a:rPr>
              <a:t>17%</a:t>
            </a:r>
          </a:p>
        </p:txBody>
      </p:sp>
      <p:pic>
        <p:nvPicPr>
          <p:cNvPr id="22" name="Picture 21" descr="Emergency icon"/>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162800" y="3256787"/>
            <a:ext cx="734543" cy="548640"/>
          </a:xfrm>
          <a:prstGeom prst="rect">
            <a:avLst/>
          </a:prstGeom>
        </p:spPr>
      </p:pic>
      <p:sp>
        <p:nvSpPr>
          <p:cNvPr id="23" name="TextBox 22"/>
          <p:cNvSpPr txBox="1"/>
          <p:nvPr/>
        </p:nvSpPr>
        <p:spPr>
          <a:xfrm>
            <a:off x="304800" y="4443740"/>
            <a:ext cx="2419252"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Source: </a:t>
            </a:r>
            <a:r>
              <a:rPr lang="en-US" sz="1100" dirty="0">
                <a:latin typeface="Arial" panose="020B0604020202020204" pitchFamily="34" charset="0"/>
                <a:cs typeface="Arial" panose="020B0604020202020204" pitchFamily="34" charset="0"/>
              </a:rPr>
              <a:t>2017 MRC Network Profile</a:t>
            </a:r>
          </a:p>
        </p:txBody>
      </p:sp>
    </p:spTree>
    <p:extLst>
      <p:ext uri="{BB962C8B-B14F-4D97-AF65-F5344CB8AC3E}">
        <p14:creationId xmlns:p14="http://schemas.microsoft.com/office/powerpoint/2010/main" val="3004139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37160"/>
            <a:ext cx="8229600" cy="857250"/>
          </a:xfrm>
        </p:spPr>
        <p:txBody>
          <a:bodyPr/>
          <a:lstStyle/>
          <a:p>
            <a:r>
              <a:rPr lang="en-US" dirty="0"/>
              <a:t>Examples of Fiscal Year 2019 Responses</a:t>
            </a:r>
          </a:p>
        </p:txBody>
      </p:sp>
      <p:sp>
        <p:nvSpPr>
          <p:cNvPr id="3" name="Content Placeholder 2"/>
          <p:cNvSpPr>
            <a:spLocks noGrp="1"/>
          </p:cNvSpPr>
          <p:nvPr>
            <p:ph idx="1"/>
          </p:nvPr>
        </p:nvSpPr>
        <p:spPr>
          <a:xfrm>
            <a:off x="457200" y="914400"/>
            <a:ext cx="8001000" cy="3547110"/>
          </a:xfrm>
        </p:spPr>
        <p:txBody>
          <a:bodyPr>
            <a:noAutofit/>
          </a:bodyPr>
          <a:lstStyle/>
          <a:p>
            <a:pPr marL="0" indent="0">
              <a:lnSpc>
                <a:spcPct val="90000"/>
              </a:lnSpc>
              <a:spcBef>
                <a:spcPts val="1000"/>
              </a:spcBef>
              <a:spcAft>
                <a:spcPts val="600"/>
              </a:spcAft>
              <a:buNone/>
            </a:pPr>
            <a:r>
              <a:rPr lang="en-US" sz="1800" b="1" dirty="0"/>
              <a:t>More than 400 responses to local emergencies in Fiscal Year 2019 – examples include:</a:t>
            </a:r>
          </a:p>
          <a:p>
            <a:pPr>
              <a:lnSpc>
                <a:spcPct val="90000"/>
              </a:lnSpc>
              <a:spcBef>
                <a:spcPts val="0"/>
              </a:spcBef>
              <a:spcAft>
                <a:spcPts val="600"/>
              </a:spcAft>
            </a:pPr>
            <a:r>
              <a:rPr lang="en-US" sz="1400" dirty="0"/>
              <a:t>More than 10 MRC units supported wildfire response efforts in Northern </a:t>
            </a:r>
            <a:br>
              <a:rPr lang="en-US" sz="1400" dirty="0"/>
            </a:br>
            <a:r>
              <a:rPr lang="en-US" sz="1400" dirty="0"/>
              <a:t>and Southern California. Units assisted with resident evacuation, </a:t>
            </a:r>
            <a:br>
              <a:rPr lang="en-US" sz="1400" dirty="0"/>
            </a:br>
            <a:r>
              <a:rPr lang="en-US" sz="1400" dirty="0"/>
              <a:t>sheltering, veterinary care, and mask distribution</a:t>
            </a:r>
          </a:p>
          <a:p>
            <a:pPr>
              <a:lnSpc>
                <a:spcPct val="90000"/>
              </a:lnSpc>
              <a:spcBef>
                <a:spcPts val="0"/>
              </a:spcBef>
              <a:spcAft>
                <a:spcPts val="600"/>
              </a:spcAft>
            </a:pPr>
            <a:r>
              <a:rPr lang="en-US" sz="1400" dirty="0"/>
              <a:t>MRC units in Alabama and Mississippi devoted more than 2,000 hours </a:t>
            </a:r>
            <a:br>
              <a:rPr lang="en-US" sz="1400" dirty="0"/>
            </a:br>
            <a:r>
              <a:rPr lang="en-US" sz="1400" dirty="0"/>
              <a:t>to emergency responses related to tornadoes</a:t>
            </a:r>
          </a:p>
          <a:p>
            <a:pPr>
              <a:spcBef>
                <a:spcPts val="0"/>
              </a:spcBef>
              <a:spcAft>
                <a:spcPts val="600"/>
              </a:spcAft>
            </a:pPr>
            <a:r>
              <a:rPr lang="en-US" sz="1400" dirty="0"/>
              <a:t>MRC volunteers in Virginia provided more than 700 hours of mental </a:t>
            </a:r>
            <a:br>
              <a:rPr lang="en-US" sz="1400" dirty="0"/>
            </a:br>
            <a:r>
              <a:rPr lang="en-US" sz="1400" dirty="0"/>
              <a:t>health support as members of crisis teams to employees affected by </a:t>
            </a:r>
            <a:br>
              <a:rPr lang="en-US" sz="1400" dirty="0"/>
            </a:br>
            <a:r>
              <a:rPr lang="en-US" sz="1400" dirty="0"/>
              <a:t>the mass shooting at a municipal building in Virginia Beach. The </a:t>
            </a:r>
            <a:br>
              <a:rPr lang="en-US" sz="1400" dirty="0"/>
            </a:br>
            <a:r>
              <a:rPr lang="en-US" sz="1400" dirty="0"/>
              <a:t>MRC units also established two volunteer management centers</a:t>
            </a:r>
          </a:p>
          <a:p>
            <a:pPr>
              <a:spcBef>
                <a:spcPts val="0"/>
              </a:spcBef>
              <a:spcAft>
                <a:spcPts val="600"/>
              </a:spcAft>
            </a:pPr>
            <a:r>
              <a:rPr lang="en-US" sz="1400" dirty="0"/>
              <a:t>Several MRC units responded to floods, including assisting with </a:t>
            </a:r>
            <a:br>
              <a:rPr lang="en-US" sz="1400" dirty="0"/>
            </a:br>
            <a:r>
              <a:rPr lang="en-US" sz="1400" dirty="0"/>
              <a:t>emergency operations center support, shelter operations, veterinary care, </a:t>
            </a:r>
            <a:br>
              <a:rPr lang="en-US" sz="1400" dirty="0"/>
            </a:br>
            <a:r>
              <a:rPr lang="en-US" sz="1400" dirty="0"/>
              <a:t>tetanus immunizations for first responders, and debris clean-up</a:t>
            </a:r>
          </a:p>
          <a:p>
            <a:pPr>
              <a:spcBef>
                <a:spcPts val="0"/>
              </a:spcBef>
              <a:spcAft>
                <a:spcPts val="600"/>
              </a:spcAft>
            </a:pPr>
            <a:r>
              <a:rPr lang="en-US" sz="1400" dirty="0"/>
              <a:t>MRC units responded to communicable disease outbreaks in local communities, </a:t>
            </a:r>
            <a:br>
              <a:rPr lang="en-US" sz="1400" dirty="0"/>
            </a:br>
            <a:r>
              <a:rPr lang="en-US" sz="1400" dirty="0"/>
              <a:t>including hepatitis A and measles</a:t>
            </a:r>
          </a:p>
        </p:txBody>
      </p:sp>
      <p:pic>
        <p:nvPicPr>
          <p:cNvPr id="4" name="Picture 3" descr="MRC veterinarian volunteers perform an exam on a small kitten"/>
          <p:cNvPicPr>
            <a:picLocks noChangeAspect="1" noChangeArrowheads="1"/>
          </p:cNvPicPr>
          <p:nvPr/>
        </p:nvPicPr>
        <p:blipFill rotWithShape="1">
          <a:blip r:embed="rId3">
            <a:extLst>
              <a:ext uri="{28A0092B-C50C-407E-A947-70E740481C1C}">
                <a14:useLocalDpi xmlns:a14="http://schemas.microsoft.com/office/drawing/2010/main" val="0"/>
              </a:ext>
            </a:extLst>
          </a:blip>
          <a:srcRect b="13971"/>
          <a:stretch/>
        </p:blipFill>
        <p:spPr bwMode="auto">
          <a:xfrm>
            <a:off x="7162800" y="1336405"/>
            <a:ext cx="1828800" cy="1311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MRC volunteers help staff an emergency operations center"/>
          <p:cNvPicPr>
            <a:picLocks noChangeAspect="1"/>
          </p:cNvPicPr>
          <p:nvPr/>
        </p:nvPicPr>
        <p:blipFill rotWithShape="1">
          <a:blip r:embed="rId4" cstate="print">
            <a:extLst>
              <a:ext uri="{28A0092B-C50C-407E-A947-70E740481C1C}">
                <a14:useLocalDpi xmlns:a14="http://schemas.microsoft.com/office/drawing/2010/main" val="0"/>
              </a:ext>
            </a:extLst>
          </a:blip>
          <a:srcRect b="5555"/>
          <a:stretch/>
        </p:blipFill>
        <p:spPr>
          <a:xfrm>
            <a:off x="7162800" y="2724150"/>
            <a:ext cx="1828800" cy="1295400"/>
          </a:xfrm>
          <a:prstGeom prst="rect">
            <a:avLst/>
          </a:prstGeom>
        </p:spPr>
      </p:pic>
    </p:spTree>
    <p:extLst>
      <p:ext uri="{BB962C8B-B14F-4D97-AF65-F5344CB8AC3E}">
        <p14:creationId xmlns:p14="http://schemas.microsoft.com/office/powerpoint/2010/main" val="607648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TotalTime>
  <Words>655</Words>
  <Application>Microsoft Office PowerPoint</Application>
  <PresentationFormat>On-screen Show (16:9)</PresentationFormat>
  <Paragraphs>65</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The Medical Reserve Corps (MRC)</vt:lpstr>
      <vt:lpstr>What is the MRC?</vt:lpstr>
      <vt:lpstr>What does the MRC do?</vt:lpstr>
      <vt:lpstr>Where are MRC units located?</vt:lpstr>
      <vt:lpstr>Number of MRC Units by Region</vt:lpstr>
      <vt:lpstr>Types of MRC Volunteers</vt:lpstr>
      <vt:lpstr>Types of MRC Volunteers</vt:lpstr>
      <vt:lpstr>At a Glance: MRCs in the Community</vt:lpstr>
      <vt:lpstr>Examples of Fiscal Year 2019 Responses</vt:lpstr>
      <vt:lpstr>MRC Program Communications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Amanda Poggenburg</cp:lastModifiedBy>
  <cp:revision>50</cp:revision>
  <dcterms:created xsi:type="dcterms:W3CDTF">2018-05-18T18:19:48Z</dcterms:created>
  <dcterms:modified xsi:type="dcterms:W3CDTF">2020-04-22T15:53:07Z</dcterms:modified>
</cp:coreProperties>
</file>